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2"/>
  </p:notesMasterIdLst>
  <p:sldIdLst>
    <p:sldId id="256" r:id="rId4"/>
    <p:sldId id="257" r:id="rId5"/>
    <p:sldId id="258" r:id="rId6"/>
    <p:sldId id="259" r:id="rId7"/>
    <p:sldId id="2145706735" r:id="rId8"/>
    <p:sldId id="261" r:id="rId9"/>
    <p:sldId id="2145706734" r:id="rId10"/>
    <p:sldId id="2145706737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1845"/>
    <a:srgbClr val="1C2C82"/>
    <a:srgbClr val="FFFFFF"/>
    <a:srgbClr val="FC7225"/>
    <a:srgbClr val="203190"/>
    <a:srgbClr val="3F3F3F"/>
    <a:srgbClr val="404040"/>
    <a:srgbClr val="00356C"/>
    <a:srgbClr val="163E64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AFB4A0-E50F-4CFB-AF10-794B0A8A76E4}" v="137" dt="2026-04-22T18:52:29.8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930" autoAdjust="0"/>
    <p:restoredTop sz="95033" autoAdjust="0"/>
  </p:normalViewPr>
  <p:slideViewPr>
    <p:cSldViewPr snapToGrid="0">
      <p:cViewPr varScale="1">
        <p:scale>
          <a:sx n="82" d="100"/>
          <a:sy n="82" d="100"/>
        </p:scale>
        <p:origin x="77" y="7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532A3B-0AB9-4CAD-BFF9-3C3404B055CD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895BE7-52ED-4420-B41D-1C11E0F4CC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0691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Conteúdo da página 1 extraído do arquivo Relatório de Ouvidoria 1º.pdf enviado pela usuária.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Conteúdo da página 2 extraído do arquivo Relatório de Ouvidoria 1º.pdf enviado pela usuária.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Conteúdo da página 3 extraído do arquivo Relatório de Ouvidoria 1º.pdf enviado pela usuária.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Conteúdo da página 4 extraído do arquivo Relatório de Ouvidoria 1º.pdf enviado pela usuária.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Conteúdo da página 5 extraído do arquivo Relatório de Ouvidoria 1º.pdf enviado pela usuária.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Conteúdo da página 6 extraído do arquivo Relatório de Ouvidoria 1º.pdf enviado pela usuária.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DF793-DF49-37BD-AAEF-60489AF6E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23CD85-C5CC-B4CE-B843-ADB0452E57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597C6D-1EF8-0867-93DA-F76892D8BD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Conteúdo da página 1 extraído do arquivo Relatório de Ouvidoria 1º.pdf enviado pela usuária.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57C326-C60D-F70D-9BD2-6EA11EDF2E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0001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21892F-BFD8-02B3-5B0B-C22BD466B8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7F7375F-483A-CE5E-2010-649E14378E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DA01720-DD2F-00B6-8391-9B02A067E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F135A-57CA-4F81-AA35-52CE45B02559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EC11C4-6CF0-F205-C575-F5613744F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C1D3A9C-3DF6-DC8A-0039-DCB8F726A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FEADA-C6F1-475C-9ACD-82F45EBF7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4618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00A64D-248B-436B-9745-120E9CCEF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D24E91C-41A2-B4F4-32D2-42AB1EE4E4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F8CF83D-F91A-FF40-D291-3F1FD428E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F135A-57CA-4F81-AA35-52CE45B02559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ACD2D63-B45C-418F-1848-3E79ECDEA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0AD36F2-1486-862D-38D3-7EA1A933C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FEADA-C6F1-475C-9ACD-82F45EBF733D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Picture 2" descr="Portal - Cartão Tenda">
            <a:extLst>
              <a:ext uri="{FF2B5EF4-FFF2-40B4-BE49-F238E27FC236}">
                <a16:creationId xmlns:a16="http://schemas.microsoft.com/office/drawing/2014/main" id="{A803ABE8-8D7E-83C9-EB44-9D7D9351804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8770" y="0"/>
            <a:ext cx="1353230" cy="641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8335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11EDCE-C25E-EA62-C817-DC4DC5A89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41171F4-34FE-AFFD-2935-F84AED834D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3D06F21-222F-8A53-3408-0CA911992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F135A-57CA-4F81-AA35-52CE45B02559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624D972-0860-2AD3-5907-DD171A12D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BC18E7A-1BBF-6A92-0E07-6220CDD07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FEADA-C6F1-475C-9ACD-82F45EBF7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3277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5D188F-3B52-CAB9-C01B-2DA8E650F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B95CD2-5225-3D4A-5456-11334161D8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97B6B41-EEEF-4049-EE7D-9162CA2EDE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346E2E0-478B-0C59-A676-98018A164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F135A-57CA-4F81-AA35-52CE45B02559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718CA6A-5C9F-1CE1-AF38-88DBE69DD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FAF6B5D-D490-603B-3731-1B6C0B52D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FEADA-C6F1-475C-9ACD-82F45EBF7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911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20CFE8-12D9-F492-7AC6-A5E67ECE0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D676D71-93BB-BFCC-C49E-81114A542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DE8FC6E-AD18-3C62-3D9B-2FE73D6423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7F9C15C-1120-2F3F-D6E0-8ED19A6080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B8A4DA1-9B81-CCD1-F5C7-018044BB10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029F838-F0E3-4844-3512-D855C1731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F135A-57CA-4F81-AA35-52CE45B02559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A4401BD-3108-8291-EFDB-741DAD97B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65A931D-189A-6FC4-DD2F-45D5AE77B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FEADA-C6F1-475C-9ACD-82F45EBF7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7771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C3255D-E610-C088-04AE-24D32F623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B2E7B4E-0049-5A0F-671B-E715BAADE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F135A-57CA-4F81-AA35-52CE45B02559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098EA54-C9F0-9C3D-F2BC-F137274B1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20906CD-0C36-BD76-310D-240B9D9CF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FEADA-C6F1-475C-9ACD-82F45EBF7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3545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06FAC0E-C443-0C49-4761-EBA95CBE4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F135A-57CA-4F81-AA35-52CE45B02559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215A3E0-37BD-DF4D-B0BE-AFE773682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0BC4121-FE8C-BA7F-D141-7024B2280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FEADA-C6F1-475C-9ACD-82F45EBF7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6656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36F4E9-5B41-9A0D-4A1D-02990C445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5E40572-E344-D548-7FC6-B2F2FC9745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DF03BC1-E775-ED9A-086F-F10AC46BBF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443E76D-9A49-5C74-20F5-6616BBDCB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F135A-57CA-4F81-AA35-52CE45B02559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D7E4031-5FC7-E81A-A94D-67F3A54CE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A21C264-D76D-61AC-4BB5-AC3838DBD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FEADA-C6F1-475C-9ACD-82F45EBF7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079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DBB235-1C00-8CA8-886F-40475AF3F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6505645-5485-CF4E-F60A-92B725049D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6DEC87F-FB4C-C5DD-7431-67A46AC991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0722C4A-1274-A115-68BD-AE5266D17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F135A-57CA-4F81-AA35-52CE45B02559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AFEADF0-B070-12B2-116B-E2060CF15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5EDE9A-6A7C-8CDB-228B-3BC0ADC1F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FEADA-C6F1-475C-9ACD-82F45EBF7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2511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FFD76F-AC58-9875-11F8-4419B0DED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8E74B28-C3E3-E808-283C-677FC4F447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4FA645C-EBBB-F187-62D4-00E55920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F135A-57CA-4F81-AA35-52CE45B02559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5881ACB-C3A8-12F7-634B-82D43E59B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E9EBC1C-E69F-8CA8-A59A-88F917FC4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FEADA-C6F1-475C-9ACD-82F45EBF7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4186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B7095CA-AC7D-A187-66E2-176CDB68E7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F9C221F-0539-43E3-F9C7-4C7E13E48F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2B1E995-64EF-E94A-5E5C-DA575F7AF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F135A-57CA-4F81-AA35-52CE45B02559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122C651-E66A-47ED-108A-115DEABC6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0A47F96-0FE4-C37E-7075-7D3780C23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FEADA-C6F1-475C-9ACD-82F45EBF7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8486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414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98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4587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2755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7845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8733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0479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347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8353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5361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6436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9332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415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37CD2F9-84EC-7DBB-3017-A4477907E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BDB2A83-D6CE-2A94-CBBC-8AC385DD4F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6C82723-1738-B6B2-80E3-D3B8743C55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2F135A-57CA-4F81-AA35-52CE45B02559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E6E74D-A422-9531-DC54-362B93E0EA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2D1AB01-5C9D-5815-8337-EBB601A7D9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3FEADA-C6F1-475C-9ACD-82F45EBF7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5069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55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4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0923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pdf_pages_relatorio_1/pag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34C563B8-1A64-E860-43DC-15684DB3D5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pdf_pages_relatorio_1/page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68371629-4F61-E869-B4E2-A113EFACC4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pdf_pages_relatorio_1/page-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pdf_pages_relatorio_1/page-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83274-7E62-8ACD-D0F8-CACAEF0D8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ED634B7D-14E9-D34C-FABF-D4C67A062AE2}"/>
              </a:ext>
            </a:extLst>
          </p:cNvPr>
          <p:cNvSpPr txBox="1"/>
          <p:nvPr/>
        </p:nvSpPr>
        <p:spPr>
          <a:xfrm>
            <a:off x="211873" y="157485"/>
            <a:ext cx="49793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b="1" dirty="0">
                <a:solidFill>
                  <a:srgbClr val="00356C"/>
                </a:solidFill>
                <a:latin typeface="Neo Sans Pro"/>
              </a:rPr>
              <a:t>1º Semestre - 2026</a:t>
            </a:r>
          </a:p>
        </p:txBody>
      </p:sp>
      <p:sp>
        <p:nvSpPr>
          <p:cNvPr id="277" name="CaixaDeTexto 276">
            <a:extLst>
              <a:ext uri="{FF2B5EF4-FFF2-40B4-BE49-F238E27FC236}">
                <a16:creationId xmlns:a16="http://schemas.microsoft.com/office/drawing/2014/main" id="{BA6ECC42-DCC6-8F4B-4704-4D402A8F1FF6}"/>
              </a:ext>
            </a:extLst>
          </p:cNvPr>
          <p:cNvSpPr txBox="1"/>
          <p:nvPr/>
        </p:nvSpPr>
        <p:spPr>
          <a:xfrm>
            <a:off x="4913214" y="1309960"/>
            <a:ext cx="640455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Neo Sans Pro"/>
              </a:rPr>
              <a:t>Somos </a:t>
            </a:r>
            <a:r>
              <a:rPr lang="pt-B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eo Sans Pro"/>
              </a:rPr>
              <a:t>RA1000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Neo Sans Pro"/>
              </a:rPr>
              <a:t> no </a:t>
            </a:r>
            <a:r>
              <a:rPr lang="pt-B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eo Sans Pro"/>
              </a:rPr>
              <a:t>Reclame Aqui 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Neo Sans Pro"/>
              </a:rPr>
              <a:t>nos últimos 28 meses consecutivos!</a:t>
            </a:r>
          </a:p>
          <a:p>
            <a:pPr algn="ctr"/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Neo Sans Pro"/>
              </a:rPr>
              <a:t>O selo reconhece empresas que mantêm excelência no atendimento ao cliente, com altos índices de resolução e satisfação neste canal. </a:t>
            </a:r>
          </a:p>
          <a:p>
            <a:pPr algn="ctr"/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Neo Sans Pro"/>
              </a:rPr>
              <a:t>Mais que um indicador, é um “ativo competitivo” e referência para novos clientes.</a:t>
            </a:r>
          </a:p>
        </p:txBody>
      </p:sp>
      <p:sp>
        <p:nvSpPr>
          <p:cNvPr id="283" name="CaixaDeTexto 282">
            <a:extLst>
              <a:ext uri="{FF2B5EF4-FFF2-40B4-BE49-F238E27FC236}">
                <a16:creationId xmlns:a16="http://schemas.microsoft.com/office/drawing/2014/main" id="{BC779A20-2AFD-F38C-DD50-E79C837D7648}"/>
              </a:ext>
            </a:extLst>
          </p:cNvPr>
          <p:cNvSpPr txBox="1"/>
          <p:nvPr/>
        </p:nvSpPr>
        <p:spPr>
          <a:xfrm>
            <a:off x="363168" y="5878182"/>
            <a:ext cx="79806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200" dirty="0">
                <a:solidFill>
                  <a:srgbClr val="FC7225"/>
                </a:solidFill>
                <a:latin typeface="Neo Sans Pro"/>
              </a:rPr>
              <a:t>Realizamos subcomitês mensais com o time de Ouvidoria, com foco no aprimoramento contínuo dos processos e na garantia de aderência às exigências regulatórias. Esses encontros têm como objetivo avaliar práticas, identificar oportunidades e promover o desenvolvimento de soluções que elevem a eficiência operacional e gerem valor consistente para nossos clientes.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932134BE-96D9-6D48-937E-967FE4403F6A}"/>
              </a:ext>
            </a:extLst>
          </p:cNvPr>
          <p:cNvGrpSpPr/>
          <p:nvPr/>
        </p:nvGrpSpPr>
        <p:grpSpPr>
          <a:xfrm>
            <a:off x="8027667" y="3247801"/>
            <a:ext cx="1896215" cy="2110679"/>
            <a:chOff x="363168" y="3136790"/>
            <a:chExt cx="1896215" cy="2110679"/>
          </a:xfrm>
        </p:grpSpPr>
        <p:pic>
          <p:nvPicPr>
            <p:cNvPr id="112" name="Imagem 111">
              <a:extLst>
                <a:ext uri="{FF2B5EF4-FFF2-40B4-BE49-F238E27FC236}">
                  <a16:creationId xmlns:a16="http://schemas.microsoft.com/office/drawing/2014/main" id="{2E8A811F-8C6F-145D-AFED-064528A5EE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2000"/>
            </a:blip>
            <a:stretch>
              <a:fillRect/>
            </a:stretch>
          </p:blipFill>
          <p:spPr>
            <a:xfrm>
              <a:off x="1238877" y="4744549"/>
              <a:ext cx="502920" cy="502920"/>
            </a:xfrm>
            <a:prstGeom prst="rect">
              <a:avLst/>
            </a:prstGeom>
          </p:spPr>
        </p:pic>
        <p:grpSp>
          <p:nvGrpSpPr>
            <p:cNvPr id="39" name="Grupo 123" descr="círculos com gráficos circulares ao redor deles.">
              <a:extLst>
                <a:ext uri="{FF2B5EF4-FFF2-40B4-BE49-F238E27FC236}">
                  <a16:creationId xmlns:a16="http://schemas.microsoft.com/office/drawing/2014/main" id="{088DA06E-65D0-BBF7-8B47-AED98996BF5F}"/>
                </a:ext>
              </a:extLst>
            </p:cNvPr>
            <p:cNvGrpSpPr/>
            <p:nvPr/>
          </p:nvGrpSpPr>
          <p:grpSpPr>
            <a:xfrm rot="3622235">
              <a:off x="535918" y="3138170"/>
              <a:ext cx="715559" cy="712800"/>
              <a:chOff x="3155950" y="7945438"/>
              <a:chExt cx="844550" cy="842962"/>
            </a:xfrm>
          </p:grpSpPr>
          <p:sp>
            <p:nvSpPr>
              <p:cNvPr id="40" name="Freeform 175">
                <a:extLst>
                  <a:ext uri="{FF2B5EF4-FFF2-40B4-BE49-F238E27FC236}">
                    <a16:creationId xmlns:a16="http://schemas.microsoft.com/office/drawing/2014/main" id="{713FB08C-29CC-66E5-7557-0A17BBDCFDB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3216275" y="8005763"/>
                <a:ext cx="723900" cy="722312"/>
              </a:xfrm>
              <a:custGeom>
                <a:avLst/>
                <a:gdLst>
                  <a:gd name="T0" fmla="*/ 96 w 193"/>
                  <a:gd name="T1" fmla="*/ 193 h 193"/>
                  <a:gd name="T2" fmla="*/ 0 w 193"/>
                  <a:gd name="T3" fmla="*/ 96 h 193"/>
                  <a:gd name="T4" fmla="*/ 96 w 193"/>
                  <a:gd name="T5" fmla="*/ 0 h 193"/>
                  <a:gd name="T6" fmla="*/ 193 w 193"/>
                  <a:gd name="T7" fmla="*/ 96 h 193"/>
                  <a:gd name="T8" fmla="*/ 96 w 193"/>
                  <a:gd name="T9" fmla="*/ 193 h 193"/>
                  <a:gd name="T10" fmla="*/ 96 w 193"/>
                  <a:gd name="T11" fmla="*/ 8 h 193"/>
                  <a:gd name="T12" fmla="*/ 8 w 193"/>
                  <a:gd name="T13" fmla="*/ 96 h 193"/>
                  <a:gd name="T14" fmla="*/ 96 w 193"/>
                  <a:gd name="T15" fmla="*/ 185 h 193"/>
                  <a:gd name="T16" fmla="*/ 185 w 193"/>
                  <a:gd name="T17" fmla="*/ 96 h 193"/>
                  <a:gd name="T18" fmla="*/ 96 w 193"/>
                  <a:gd name="T19" fmla="*/ 8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3" h="193">
                    <a:moveTo>
                      <a:pt x="96" y="193"/>
                    </a:moveTo>
                    <a:cubicBezTo>
                      <a:pt x="43" y="193"/>
                      <a:pt x="0" y="150"/>
                      <a:pt x="0" y="96"/>
                    </a:cubicBezTo>
                    <a:cubicBezTo>
                      <a:pt x="0" y="43"/>
                      <a:pt x="43" y="0"/>
                      <a:pt x="96" y="0"/>
                    </a:cubicBezTo>
                    <a:cubicBezTo>
                      <a:pt x="149" y="0"/>
                      <a:pt x="193" y="43"/>
                      <a:pt x="193" y="96"/>
                    </a:cubicBezTo>
                    <a:cubicBezTo>
                      <a:pt x="193" y="150"/>
                      <a:pt x="149" y="193"/>
                      <a:pt x="96" y="193"/>
                    </a:cubicBezTo>
                    <a:close/>
                    <a:moveTo>
                      <a:pt x="96" y="8"/>
                    </a:moveTo>
                    <a:cubicBezTo>
                      <a:pt x="48" y="8"/>
                      <a:pt x="8" y="48"/>
                      <a:pt x="8" y="96"/>
                    </a:cubicBezTo>
                    <a:cubicBezTo>
                      <a:pt x="8" y="145"/>
                      <a:pt x="48" y="185"/>
                      <a:pt x="96" y="185"/>
                    </a:cubicBezTo>
                    <a:cubicBezTo>
                      <a:pt x="145" y="185"/>
                      <a:pt x="185" y="145"/>
                      <a:pt x="185" y="96"/>
                    </a:cubicBezTo>
                    <a:cubicBezTo>
                      <a:pt x="185" y="48"/>
                      <a:pt x="145" y="8"/>
                      <a:pt x="96" y="8"/>
                    </a:cubicBezTo>
                    <a:close/>
                  </a:path>
                </a:pathLst>
              </a:custGeom>
              <a:solidFill>
                <a:srgbClr val="00356C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41" name="Freeform 176">
                <a:extLst>
                  <a:ext uri="{FF2B5EF4-FFF2-40B4-BE49-F238E27FC236}">
                    <a16:creationId xmlns:a16="http://schemas.microsoft.com/office/drawing/2014/main" id="{2EC214E6-E3B4-9BEF-3E66-BF01D9D16A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155950" y="7945438"/>
                <a:ext cx="844550" cy="842962"/>
              </a:xfrm>
              <a:custGeom>
                <a:avLst/>
                <a:gdLst>
                  <a:gd name="T0" fmla="*/ 112 w 225"/>
                  <a:gd name="T1" fmla="*/ 225 h 225"/>
                  <a:gd name="T2" fmla="*/ 33 w 225"/>
                  <a:gd name="T3" fmla="*/ 192 h 225"/>
                  <a:gd name="T4" fmla="*/ 0 w 225"/>
                  <a:gd name="T5" fmla="*/ 112 h 225"/>
                  <a:gd name="T6" fmla="*/ 33 w 225"/>
                  <a:gd name="T7" fmla="*/ 33 h 225"/>
                  <a:gd name="T8" fmla="*/ 112 w 225"/>
                  <a:gd name="T9" fmla="*/ 0 h 225"/>
                  <a:gd name="T10" fmla="*/ 112 w 225"/>
                  <a:gd name="T11" fmla="*/ 40 h 225"/>
                  <a:gd name="T12" fmla="*/ 61 w 225"/>
                  <a:gd name="T13" fmla="*/ 61 h 225"/>
                  <a:gd name="T14" fmla="*/ 40 w 225"/>
                  <a:gd name="T15" fmla="*/ 112 h 225"/>
                  <a:gd name="T16" fmla="*/ 61 w 225"/>
                  <a:gd name="T17" fmla="*/ 164 h 225"/>
                  <a:gd name="T18" fmla="*/ 112 w 225"/>
                  <a:gd name="T19" fmla="*/ 185 h 225"/>
                  <a:gd name="T20" fmla="*/ 163 w 225"/>
                  <a:gd name="T21" fmla="*/ 164 h 225"/>
                  <a:gd name="T22" fmla="*/ 185 w 225"/>
                  <a:gd name="T23" fmla="*/ 112 h 225"/>
                  <a:gd name="T24" fmla="*/ 163 w 225"/>
                  <a:gd name="T25" fmla="*/ 61 h 225"/>
                  <a:gd name="T26" fmla="*/ 192 w 225"/>
                  <a:gd name="T27" fmla="*/ 33 h 225"/>
                  <a:gd name="T28" fmla="*/ 225 w 225"/>
                  <a:gd name="T29" fmla="*/ 112 h 225"/>
                  <a:gd name="T30" fmla="*/ 192 w 225"/>
                  <a:gd name="T31" fmla="*/ 192 h 225"/>
                  <a:gd name="T32" fmla="*/ 112 w 225"/>
                  <a:gd name="T33" fmla="*/ 225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5" h="225">
                    <a:moveTo>
                      <a:pt x="112" y="225"/>
                    </a:moveTo>
                    <a:cubicBezTo>
                      <a:pt x="82" y="225"/>
                      <a:pt x="54" y="213"/>
                      <a:pt x="33" y="192"/>
                    </a:cubicBezTo>
                    <a:cubicBezTo>
                      <a:pt x="12" y="171"/>
                      <a:pt x="0" y="142"/>
                      <a:pt x="0" y="112"/>
                    </a:cubicBezTo>
                    <a:cubicBezTo>
                      <a:pt x="0" y="82"/>
                      <a:pt x="12" y="54"/>
                      <a:pt x="33" y="33"/>
                    </a:cubicBezTo>
                    <a:cubicBezTo>
                      <a:pt x="54" y="12"/>
                      <a:pt x="82" y="0"/>
                      <a:pt x="112" y="0"/>
                    </a:cubicBezTo>
                    <a:cubicBezTo>
                      <a:pt x="112" y="40"/>
                      <a:pt x="112" y="40"/>
                      <a:pt x="112" y="40"/>
                    </a:cubicBezTo>
                    <a:cubicBezTo>
                      <a:pt x="93" y="40"/>
                      <a:pt x="75" y="48"/>
                      <a:pt x="61" y="61"/>
                    </a:cubicBezTo>
                    <a:cubicBezTo>
                      <a:pt x="47" y="75"/>
                      <a:pt x="40" y="93"/>
                      <a:pt x="40" y="112"/>
                    </a:cubicBezTo>
                    <a:cubicBezTo>
                      <a:pt x="40" y="132"/>
                      <a:pt x="47" y="150"/>
                      <a:pt x="61" y="164"/>
                    </a:cubicBezTo>
                    <a:cubicBezTo>
                      <a:pt x="75" y="177"/>
                      <a:pt x="93" y="185"/>
                      <a:pt x="112" y="185"/>
                    </a:cubicBezTo>
                    <a:cubicBezTo>
                      <a:pt x="132" y="185"/>
                      <a:pt x="150" y="177"/>
                      <a:pt x="163" y="164"/>
                    </a:cubicBezTo>
                    <a:cubicBezTo>
                      <a:pt x="177" y="150"/>
                      <a:pt x="185" y="132"/>
                      <a:pt x="185" y="112"/>
                    </a:cubicBezTo>
                    <a:cubicBezTo>
                      <a:pt x="185" y="93"/>
                      <a:pt x="177" y="75"/>
                      <a:pt x="163" y="61"/>
                    </a:cubicBezTo>
                    <a:cubicBezTo>
                      <a:pt x="192" y="33"/>
                      <a:pt x="192" y="33"/>
                      <a:pt x="192" y="33"/>
                    </a:cubicBezTo>
                    <a:cubicBezTo>
                      <a:pt x="213" y="54"/>
                      <a:pt x="225" y="82"/>
                      <a:pt x="225" y="112"/>
                    </a:cubicBezTo>
                    <a:cubicBezTo>
                      <a:pt x="225" y="142"/>
                      <a:pt x="213" y="171"/>
                      <a:pt x="192" y="192"/>
                    </a:cubicBezTo>
                    <a:cubicBezTo>
                      <a:pt x="170" y="213"/>
                      <a:pt x="142" y="225"/>
                      <a:pt x="112" y="225"/>
                    </a:cubicBezTo>
                    <a:close/>
                  </a:path>
                </a:pathLst>
              </a:custGeom>
              <a:solidFill>
                <a:srgbClr val="203190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48" name="Oval 183">
                <a:extLst>
                  <a:ext uri="{FF2B5EF4-FFF2-40B4-BE49-F238E27FC236}">
                    <a16:creationId xmlns:a16="http://schemas.microsoft.com/office/drawing/2014/main" id="{B4653DA2-878B-D256-9C0C-F7A3625C102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381375" y="8174038"/>
                <a:ext cx="388938" cy="385762"/>
              </a:xfrm>
              <a:prstGeom prst="ellipse">
                <a:avLst/>
              </a:prstGeom>
              <a:solidFill>
                <a:srgbClr val="E6E6E6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</p:grpSp>
        <p:sp>
          <p:nvSpPr>
            <p:cNvPr id="90" name="CaixaDeTexto 89">
              <a:extLst>
                <a:ext uri="{FF2B5EF4-FFF2-40B4-BE49-F238E27FC236}">
                  <a16:creationId xmlns:a16="http://schemas.microsoft.com/office/drawing/2014/main" id="{E58F19FA-0CD3-5624-5192-8D6D35F3B44F}"/>
                </a:ext>
              </a:extLst>
            </p:cNvPr>
            <p:cNvSpPr txBox="1"/>
            <p:nvPr/>
          </p:nvSpPr>
          <p:spPr>
            <a:xfrm>
              <a:off x="679293" y="3362050"/>
              <a:ext cx="523617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050" b="1" dirty="0">
                  <a:solidFill>
                    <a:srgbClr val="00356C"/>
                  </a:solidFill>
                  <a:latin typeface="Neo Sans Pro"/>
                </a:rPr>
                <a:t>71%</a:t>
              </a:r>
            </a:p>
          </p:txBody>
        </p:sp>
        <p:sp>
          <p:nvSpPr>
            <p:cNvPr id="92" name="CaixaDeTexto 91">
              <a:extLst>
                <a:ext uri="{FF2B5EF4-FFF2-40B4-BE49-F238E27FC236}">
                  <a16:creationId xmlns:a16="http://schemas.microsoft.com/office/drawing/2014/main" id="{E39B7A1E-3852-E4C4-80A7-0AAE21581B81}"/>
                </a:ext>
              </a:extLst>
            </p:cNvPr>
            <p:cNvSpPr txBox="1"/>
            <p:nvPr/>
          </p:nvSpPr>
          <p:spPr>
            <a:xfrm>
              <a:off x="1238877" y="3247430"/>
              <a:ext cx="10011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000" dirty="0">
                  <a:solidFill>
                    <a:srgbClr val="00356C"/>
                  </a:solidFill>
                  <a:latin typeface="Neo Sans Pro"/>
                </a:rPr>
                <a:t>Atendidos em até 2 dias</a:t>
              </a:r>
            </a:p>
          </p:txBody>
        </p:sp>
        <p:grpSp>
          <p:nvGrpSpPr>
            <p:cNvPr id="93" name="Grupo 123" descr="círculos com gráficos circulares ao redor deles.">
              <a:extLst>
                <a:ext uri="{FF2B5EF4-FFF2-40B4-BE49-F238E27FC236}">
                  <a16:creationId xmlns:a16="http://schemas.microsoft.com/office/drawing/2014/main" id="{6AEFE2FE-17B9-154F-98ED-754C842E7CA1}"/>
                </a:ext>
              </a:extLst>
            </p:cNvPr>
            <p:cNvGrpSpPr/>
            <p:nvPr/>
          </p:nvGrpSpPr>
          <p:grpSpPr>
            <a:xfrm rot="3622235">
              <a:off x="609017" y="3954446"/>
              <a:ext cx="613336" cy="610780"/>
              <a:chOff x="3216275" y="8005763"/>
              <a:chExt cx="723900" cy="722312"/>
            </a:xfrm>
          </p:grpSpPr>
          <p:sp>
            <p:nvSpPr>
              <p:cNvPr id="94" name="Freeform 175">
                <a:extLst>
                  <a:ext uri="{FF2B5EF4-FFF2-40B4-BE49-F238E27FC236}">
                    <a16:creationId xmlns:a16="http://schemas.microsoft.com/office/drawing/2014/main" id="{C9779CE8-DF11-72F4-5374-F887020E62E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3216275" y="8005763"/>
                <a:ext cx="723900" cy="722312"/>
              </a:xfrm>
              <a:custGeom>
                <a:avLst/>
                <a:gdLst>
                  <a:gd name="T0" fmla="*/ 96 w 193"/>
                  <a:gd name="T1" fmla="*/ 193 h 193"/>
                  <a:gd name="T2" fmla="*/ 0 w 193"/>
                  <a:gd name="T3" fmla="*/ 96 h 193"/>
                  <a:gd name="T4" fmla="*/ 96 w 193"/>
                  <a:gd name="T5" fmla="*/ 0 h 193"/>
                  <a:gd name="T6" fmla="*/ 193 w 193"/>
                  <a:gd name="T7" fmla="*/ 96 h 193"/>
                  <a:gd name="T8" fmla="*/ 96 w 193"/>
                  <a:gd name="T9" fmla="*/ 193 h 193"/>
                  <a:gd name="T10" fmla="*/ 96 w 193"/>
                  <a:gd name="T11" fmla="*/ 8 h 193"/>
                  <a:gd name="T12" fmla="*/ 8 w 193"/>
                  <a:gd name="T13" fmla="*/ 96 h 193"/>
                  <a:gd name="T14" fmla="*/ 96 w 193"/>
                  <a:gd name="T15" fmla="*/ 185 h 193"/>
                  <a:gd name="T16" fmla="*/ 185 w 193"/>
                  <a:gd name="T17" fmla="*/ 96 h 193"/>
                  <a:gd name="T18" fmla="*/ 96 w 193"/>
                  <a:gd name="T19" fmla="*/ 8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3" h="193">
                    <a:moveTo>
                      <a:pt x="96" y="193"/>
                    </a:moveTo>
                    <a:cubicBezTo>
                      <a:pt x="43" y="193"/>
                      <a:pt x="0" y="150"/>
                      <a:pt x="0" y="96"/>
                    </a:cubicBezTo>
                    <a:cubicBezTo>
                      <a:pt x="0" y="43"/>
                      <a:pt x="43" y="0"/>
                      <a:pt x="96" y="0"/>
                    </a:cubicBezTo>
                    <a:cubicBezTo>
                      <a:pt x="149" y="0"/>
                      <a:pt x="193" y="43"/>
                      <a:pt x="193" y="96"/>
                    </a:cubicBezTo>
                    <a:cubicBezTo>
                      <a:pt x="193" y="150"/>
                      <a:pt x="149" y="193"/>
                      <a:pt x="96" y="193"/>
                    </a:cubicBezTo>
                    <a:close/>
                    <a:moveTo>
                      <a:pt x="96" y="8"/>
                    </a:moveTo>
                    <a:cubicBezTo>
                      <a:pt x="48" y="8"/>
                      <a:pt x="8" y="48"/>
                      <a:pt x="8" y="96"/>
                    </a:cubicBezTo>
                    <a:cubicBezTo>
                      <a:pt x="8" y="145"/>
                      <a:pt x="48" y="185"/>
                      <a:pt x="96" y="185"/>
                    </a:cubicBezTo>
                    <a:cubicBezTo>
                      <a:pt x="145" y="185"/>
                      <a:pt x="185" y="145"/>
                      <a:pt x="185" y="96"/>
                    </a:cubicBezTo>
                    <a:cubicBezTo>
                      <a:pt x="185" y="48"/>
                      <a:pt x="145" y="8"/>
                      <a:pt x="96" y="8"/>
                    </a:cubicBezTo>
                    <a:close/>
                  </a:path>
                </a:pathLst>
              </a:custGeom>
              <a:solidFill>
                <a:srgbClr val="00356C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96" name="Oval 183">
                <a:extLst>
                  <a:ext uri="{FF2B5EF4-FFF2-40B4-BE49-F238E27FC236}">
                    <a16:creationId xmlns:a16="http://schemas.microsoft.com/office/drawing/2014/main" id="{BF1C0E28-02A5-EEE7-1E8F-94CC47F7AB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381375" y="8174038"/>
                <a:ext cx="388938" cy="385762"/>
              </a:xfrm>
              <a:prstGeom prst="ellipse">
                <a:avLst/>
              </a:prstGeom>
              <a:solidFill>
                <a:srgbClr val="E6E6E6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</p:grpSp>
        <p:sp>
          <p:nvSpPr>
            <p:cNvPr id="100" name="Semicírculo 99">
              <a:extLst>
                <a:ext uri="{FF2B5EF4-FFF2-40B4-BE49-F238E27FC236}">
                  <a16:creationId xmlns:a16="http://schemas.microsoft.com/office/drawing/2014/main" id="{4C1ACA5A-9E84-CA1C-0C67-7293C27C5C8B}"/>
                </a:ext>
              </a:extLst>
            </p:cNvPr>
            <p:cNvSpPr/>
            <p:nvPr/>
          </p:nvSpPr>
          <p:spPr>
            <a:xfrm rot="17631514">
              <a:off x="519060" y="3910352"/>
              <a:ext cx="689191" cy="597633"/>
            </a:xfrm>
            <a:prstGeom prst="blockArc">
              <a:avLst>
                <a:gd name="adj1" fmla="val 12372506"/>
                <a:gd name="adj2" fmla="val 15281256"/>
                <a:gd name="adj3" fmla="val 20767"/>
              </a:avLst>
            </a:prstGeom>
            <a:solidFill>
              <a:srgbClr val="20319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  <a:latin typeface="Neo Sans Pro"/>
              </a:endParaRPr>
            </a:p>
          </p:txBody>
        </p:sp>
        <p:sp>
          <p:nvSpPr>
            <p:cNvPr id="101" name="CaixaDeTexto 100">
              <a:extLst>
                <a:ext uri="{FF2B5EF4-FFF2-40B4-BE49-F238E27FC236}">
                  <a16:creationId xmlns:a16="http://schemas.microsoft.com/office/drawing/2014/main" id="{41A54CB4-0FE7-FF72-3DFF-7E5E05B38670}"/>
                </a:ext>
              </a:extLst>
            </p:cNvPr>
            <p:cNvSpPr txBox="1"/>
            <p:nvPr/>
          </p:nvSpPr>
          <p:spPr>
            <a:xfrm>
              <a:off x="742256" y="4125547"/>
              <a:ext cx="523617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050" b="1" dirty="0">
                  <a:solidFill>
                    <a:srgbClr val="00356C"/>
                  </a:solidFill>
                  <a:latin typeface="Neo Sans Pro"/>
                </a:rPr>
                <a:t>29%</a:t>
              </a:r>
            </a:p>
          </p:txBody>
        </p:sp>
        <p:sp>
          <p:nvSpPr>
            <p:cNvPr id="102" name="CaixaDeTexto 101">
              <a:extLst>
                <a:ext uri="{FF2B5EF4-FFF2-40B4-BE49-F238E27FC236}">
                  <a16:creationId xmlns:a16="http://schemas.microsoft.com/office/drawing/2014/main" id="{F2345314-6BDC-D344-2C12-95BCE0C88A74}"/>
                </a:ext>
              </a:extLst>
            </p:cNvPr>
            <p:cNvSpPr txBox="1"/>
            <p:nvPr/>
          </p:nvSpPr>
          <p:spPr>
            <a:xfrm>
              <a:off x="1190116" y="4067509"/>
              <a:ext cx="1069267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000" dirty="0">
                  <a:solidFill>
                    <a:srgbClr val="00356C"/>
                  </a:solidFill>
                  <a:latin typeface="Neo Sans Pro"/>
                </a:rPr>
                <a:t>Média de 6 dias</a:t>
              </a:r>
            </a:p>
          </p:txBody>
        </p:sp>
        <p:sp>
          <p:nvSpPr>
            <p:cNvPr id="105" name="CaixaDeTexto 104">
              <a:extLst>
                <a:ext uri="{FF2B5EF4-FFF2-40B4-BE49-F238E27FC236}">
                  <a16:creationId xmlns:a16="http://schemas.microsoft.com/office/drawing/2014/main" id="{31BD4F4B-A976-C63F-E23D-12622D69A042}"/>
                </a:ext>
              </a:extLst>
            </p:cNvPr>
            <p:cNvSpPr txBox="1"/>
            <p:nvPr/>
          </p:nvSpPr>
          <p:spPr>
            <a:xfrm>
              <a:off x="363168" y="4593708"/>
              <a:ext cx="1505525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000" dirty="0">
                  <a:solidFill>
                    <a:srgbClr val="00356C"/>
                  </a:solidFill>
                  <a:latin typeface="Neo Sans Pro"/>
                </a:rPr>
                <a:t>O nosso segredo é que:</a:t>
              </a:r>
            </a:p>
          </p:txBody>
        </p:sp>
        <p:sp>
          <p:nvSpPr>
            <p:cNvPr id="106" name="CaixaDeTexto 105">
              <a:extLst>
                <a:ext uri="{FF2B5EF4-FFF2-40B4-BE49-F238E27FC236}">
                  <a16:creationId xmlns:a16="http://schemas.microsoft.com/office/drawing/2014/main" id="{7C2A9C03-E148-3C51-B3ED-439FFDD1735E}"/>
                </a:ext>
              </a:extLst>
            </p:cNvPr>
            <p:cNvSpPr txBox="1"/>
            <p:nvPr/>
          </p:nvSpPr>
          <p:spPr>
            <a:xfrm>
              <a:off x="462358" y="4747879"/>
              <a:ext cx="599944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000" dirty="0">
                  <a:solidFill>
                    <a:srgbClr val="00356C"/>
                  </a:solidFill>
                  <a:latin typeface="Neo Sans Pro"/>
                  <a:cs typeface="72 Black" panose="020B0A04030603020204" pitchFamily="34" charset="0"/>
                </a:rPr>
                <a:t>CADA</a:t>
              </a:r>
            </a:p>
          </p:txBody>
        </p:sp>
        <p:sp>
          <p:nvSpPr>
            <p:cNvPr id="107" name="CaixaDeTexto 106">
              <a:extLst>
                <a:ext uri="{FF2B5EF4-FFF2-40B4-BE49-F238E27FC236}">
                  <a16:creationId xmlns:a16="http://schemas.microsoft.com/office/drawing/2014/main" id="{C4A8BB66-9298-945D-B14F-2CEB2EC173B6}"/>
                </a:ext>
              </a:extLst>
            </p:cNvPr>
            <p:cNvSpPr txBox="1"/>
            <p:nvPr/>
          </p:nvSpPr>
          <p:spPr>
            <a:xfrm>
              <a:off x="559277" y="4867344"/>
              <a:ext cx="834141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000" dirty="0">
                  <a:solidFill>
                    <a:srgbClr val="00356C"/>
                  </a:solidFill>
                  <a:latin typeface="Neo Sans Pro"/>
                  <a:cs typeface="72 Black" panose="020B0A04030603020204" pitchFamily="34" charset="0"/>
                </a:rPr>
                <a:t>MINUTO</a:t>
              </a:r>
            </a:p>
          </p:txBody>
        </p:sp>
        <p:sp>
          <p:nvSpPr>
            <p:cNvPr id="108" name="CaixaDeTexto 107">
              <a:extLst>
                <a:ext uri="{FF2B5EF4-FFF2-40B4-BE49-F238E27FC236}">
                  <a16:creationId xmlns:a16="http://schemas.microsoft.com/office/drawing/2014/main" id="{670B15F5-08DB-803D-F47C-B1DEA1C60732}"/>
                </a:ext>
              </a:extLst>
            </p:cNvPr>
            <p:cNvSpPr txBox="1"/>
            <p:nvPr/>
          </p:nvSpPr>
          <p:spPr>
            <a:xfrm>
              <a:off x="830024" y="5001248"/>
              <a:ext cx="834141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000" dirty="0">
                  <a:solidFill>
                    <a:srgbClr val="00356C"/>
                  </a:solidFill>
                  <a:latin typeface="Neo Sans Pro"/>
                  <a:cs typeface="72 Black" panose="020B0A04030603020204" pitchFamily="34" charset="0"/>
                </a:rPr>
                <a:t>CONTA</a:t>
              </a:r>
            </a:p>
          </p:txBody>
        </p:sp>
      </p:grpSp>
      <p:grpSp>
        <p:nvGrpSpPr>
          <p:cNvPr id="3" name="Agrupar 2">
            <a:extLst>
              <a:ext uri="{FF2B5EF4-FFF2-40B4-BE49-F238E27FC236}">
                <a16:creationId xmlns:a16="http://schemas.microsoft.com/office/drawing/2014/main" id="{871DE78E-854B-E48A-D9DF-6B04D4D79E28}"/>
              </a:ext>
            </a:extLst>
          </p:cNvPr>
          <p:cNvGrpSpPr/>
          <p:nvPr/>
        </p:nvGrpSpPr>
        <p:grpSpPr>
          <a:xfrm>
            <a:off x="3827164" y="3064000"/>
            <a:ext cx="4200503" cy="1624870"/>
            <a:chOff x="7316816" y="2460715"/>
            <a:chExt cx="4200503" cy="1624870"/>
          </a:xfrm>
        </p:grpSpPr>
        <p:grpSp>
          <p:nvGrpSpPr>
            <p:cNvPr id="113" name="Grupo 251" descr="barras 3d em cubos">
              <a:extLst>
                <a:ext uri="{FF2B5EF4-FFF2-40B4-BE49-F238E27FC236}">
                  <a16:creationId xmlns:a16="http://schemas.microsoft.com/office/drawing/2014/main" id="{2B0DA9C9-58AE-892D-25D5-9B88F649FDC0}"/>
                </a:ext>
              </a:extLst>
            </p:cNvPr>
            <p:cNvGrpSpPr/>
            <p:nvPr/>
          </p:nvGrpSpPr>
          <p:grpSpPr>
            <a:xfrm>
              <a:off x="7534365" y="2715631"/>
              <a:ext cx="325508" cy="1369954"/>
              <a:chOff x="4637049" y="2508250"/>
              <a:chExt cx="387389" cy="1578230"/>
            </a:xfrm>
          </p:grpSpPr>
          <p:sp>
            <p:nvSpPr>
              <p:cNvPr id="114" name="Rectangle 78">
                <a:extLst>
                  <a:ext uri="{FF2B5EF4-FFF2-40B4-BE49-F238E27FC236}">
                    <a16:creationId xmlns:a16="http://schemas.microsoft.com/office/drawing/2014/main" id="{6BD105D5-86A4-CFCB-2FB2-A4E11EE4566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7088" y="2603500"/>
                <a:ext cx="387350" cy="1387475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115" name="Rectangle 79">
                <a:extLst>
                  <a:ext uri="{FF2B5EF4-FFF2-40B4-BE49-F238E27FC236}">
                    <a16:creationId xmlns:a16="http://schemas.microsoft.com/office/drawing/2014/main" id="{3CB3A2A0-9FB3-867C-96F8-5C2FEF070F3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7088" y="2603500"/>
                <a:ext cx="387350" cy="13874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116" name="Freeform 80">
                <a:extLst>
                  <a:ext uri="{FF2B5EF4-FFF2-40B4-BE49-F238E27FC236}">
                    <a16:creationId xmlns:a16="http://schemas.microsoft.com/office/drawing/2014/main" id="{87481FB7-BA23-C48D-E8A3-80B37E5080C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7088" y="2508250"/>
                <a:ext cx="387350" cy="187325"/>
              </a:xfrm>
              <a:custGeom>
                <a:avLst/>
                <a:gdLst>
                  <a:gd name="T0" fmla="*/ 122 w 244"/>
                  <a:gd name="T1" fmla="*/ 118 h 118"/>
                  <a:gd name="T2" fmla="*/ 0 w 244"/>
                  <a:gd name="T3" fmla="*/ 60 h 118"/>
                  <a:gd name="T4" fmla="*/ 122 w 244"/>
                  <a:gd name="T5" fmla="*/ 0 h 118"/>
                  <a:gd name="T6" fmla="*/ 244 w 244"/>
                  <a:gd name="T7" fmla="*/ 60 h 118"/>
                  <a:gd name="T8" fmla="*/ 122 w 244"/>
                  <a:gd name="T9" fmla="*/ 118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4" h="118">
                    <a:moveTo>
                      <a:pt x="122" y="118"/>
                    </a:moveTo>
                    <a:lnTo>
                      <a:pt x="0" y="60"/>
                    </a:lnTo>
                    <a:lnTo>
                      <a:pt x="122" y="0"/>
                    </a:lnTo>
                    <a:lnTo>
                      <a:pt x="244" y="60"/>
                    </a:lnTo>
                    <a:lnTo>
                      <a:pt x="122" y="118"/>
                    </a:lnTo>
                    <a:close/>
                  </a:path>
                </a:pathLst>
              </a:custGeom>
              <a:solidFill>
                <a:srgbClr val="E6E6E6">
                  <a:lumMod val="9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117" name="Freeform 81">
                <a:extLst>
                  <a:ext uri="{FF2B5EF4-FFF2-40B4-BE49-F238E27FC236}">
                    <a16:creationId xmlns:a16="http://schemas.microsoft.com/office/drawing/2014/main" id="{FF22C237-510A-B33B-14C3-F189B6D5F5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7088" y="2508250"/>
                <a:ext cx="387350" cy="187325"/>
              </a:xfrm>
              <a:custGeom>
                <a:avLst/>
                <a:gdLst>
                  <a:gd name="T0" fmla="*/ 122 w 244"/>
                  <a:gd name="T1" fmla="*/ 118 h 118"/>
                  <a:gd name="T2" fmla="*/ 0 w 244"/>
                  <a:gd name="T3" fmla="*/ 60 h 118"/>
                  <a:gd name="T4" fmla="*/ 122 w 244"/>
                  <a:gd name="T5" fmla="*/ 0 h 118"/>
                  <a:gd name="T6" fmla="*/ 244 w 244"/>
                  <a:gd name="T7" fmla="*/ 60 h 118"/>
                  <a:gd name="T8" fmla="*/ 122 w 244"/>
                  <a:gd name="T9" fmla="*/ 118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4" h="118">
                    <a:moveTo>
                      <a:pt x="122" y="118"/>
                    </a:moveTo>
                    <a:lnTo>
                      <a:pt x="0" y="60"/>
                    </a:lnTo>
                    <a:lnTo>
                      <a:pt x="122" y="0"/>
                    </a:lnTo>
                    <a:lnTo>
                      <a:pt x="244" y="60"/>
                    </a:lnTo>
                    <a:lnTo>
                      <a:pt x="122" y="11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118" name="Freeform 83">
                <a:extLst>
                  <a:ext uri="{FF2B5EF4-FFF2-40B4-BE49-F238E27FC236}">
                    <a16:creationId xmlns:a16="http://schemas.microsoft.com/office/drawing/2014/main" id="{D273F5EB-AC33-6A13-9D80-E6DD9D2EC3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7088" y="3898900"/>
                <a:ext cx="387350" cy="187325"/>
              </a:xfrm>
              <a:custGeom>
                <a:avLst/>
                <a:gdLst>
                  <a:gd name="T0" fmla="*/ 122 w 244"/>
                  <a:gd name="T1" fmla="*/ 118 h 118"/>
                  <a:gd name="T2" fmla="*/ 0 w 244"/>
                  <a:gd name="T3" fmla="*/ 58 h 118"/>
                  <a:gd name="T4" fmla="*/ 122 w 244"/>
                  <a:gd name="T5" fmla="*/ 0 h 118"/>
                  <a:gd name="T6" fmla="*/ 244 w 244"/>
                  <a:gd name="T7" fmla="*/ 58 h 118"/>
                  <a:gd name="T8" fmla="*/ 122 w 244"/>
                  <a:gd name="T9" fmla="*/ 118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4" h="118">
                    <a:moveTo>
                      <a:pt x="122" y="118"/>
                    </a:moveTo>
                    <a:lnTo>
                      <a:pt x="0" y="58"/>
                    </a:lnTo>
                    <a:lnTo>
                      <a:pt x="122" y="0"/>
                    </a:lnTo>
                    <a:lnTo>
                      <a:pt x="244" y="58"/>
                    </a:lnTo>
                    <a:lnTo>
                      <a:pt x="122" y="11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119" name="Freeform 82">
                <a:extLst>
                  <a:ext uri="{FF2B5EF4-FFF2-40B4-BE49-F238E27FC236}">
                    <a16:creationId xmlns:a16="http://schemas.microsoft.com/office/drawing/2014/main" id="{5A964718-6691-B4EA-1B1F-D177A867E4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7088" y="3898900"/>
                <a:ext cx="387350" cy="187325"/>
              </a:xfrm>
              <a:custGeom>
                <a:avLst/>
                <a:gdLst>
                  <a:gd name="T0" fmla="*/ 122 w 244"/>
                  <a:gd name="T1" fmla="*/ 118 h 118"/>
                  <a:gd name="T2" fmla="*/ 0 w 244"/>
                  <a:gd name="T3" fmla="*/ 58 h 118"/>
                  <a:gd name="T4" fmla="*/ 122 w 244"/>
                  <a:gd name="T5" fmla="*/ 0 h 118"/>
                  <a:gd name="T6" fmla="*/ 244 w 244"/>
                  <a:gd name="T7" fmla="*/ 58 h 118"/>
                  <a:gd name="T8" fmla="*/ 122 w 244"/>
                  <a:gd name="T9" fmla="*/ 118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4" h="118">
                    <a:moveTo>
                      <a:pt x="122" y="118"/>
                    </a:moveTo>
                    <a:lnTo>
                      <a:pt x="0" y="58"/>
                    </a:lnTo>
                    <a:lnTo>
                      <a:pt x="122" y="0"/>
                    </a:lnTo>
                    <a:lnTo>
                      <a:pt x="244" y="58"/>
                    </a:lnTo>
                    <a:lnTo>
                      <a:pt x="122" y="118"/>
                    </a:lnTo>
                    <a:close/>
                  </a:path>
                </a:pathLst>
              </a:custGeom>
              <a:solidFill>
                <a:srgbClr val="203190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120" name="Rectangle 85">
                <a:extLst>
                  <a:ext uri="{FF2B5EF4-FFF2-40B4-BE49-F238E27FC236}">
                    <a16:creationId xmlns:a16="http://schemas.microsoft.com/office/drawing/2014/main" id="{ECA2A738-D5AA-2F0A-43F5-B0DBB40D5E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7088" y="3244850"/>
                <a:ext cx="387350" cy="746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121" name="Rectangle 84">
                <a:extLst>
                  <a:ext uri="{FF2B5EF4-FFF2-40B4-BE49-F238E27FC236}">
                    <a16:creationId xmlns:a16="http://schemas.microsoft.com/office/drawing/2014/main" id="{BCBA1BE8-CA25-F4B0-117D-585808C35A1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7088" y="2961863"/>
                <a:ext cx="387350" cy="1029113"/>
              </a:xfrm>
              <a:prstGeom prst="rect">
                <a:avLst/>
              </a:prstGeom>
              <a:solidFill>
                <a:srgbClr val="203190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122" name="Freeform 86">
                <a:extLst>
                  <a:ext uri="{FF2B5EF4-FFF2-40B4-BE49-F238E27FC236}">
                    <a16:creationId xmlns:a16="http://schemas.microsoft.com/office/drawing/2014/main" id="{72412BD5-E8F2-A806-53D8-4D4A325BC5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7049" y="2869788"/>
                <a:ext cx="387350" cy="190500"/>
              </a:xfrm>
              <a:custGeom>
                <a:avLst/>
                <a:gdLst>
                  <a:gd name="T0" fmla="*/ 122 w 244"/>
                  <a:gd name="T1" fmla="*/ 120 h 120"/>
                  <a:gd name="T2" fmla="*/ 0 w 244"/>
                  <a:gd name="T3" fmla="*/ 60 h 120"/>
                  <a:gd name="T4" fmla="*/ 122 w 244"/>
                  <a:gd name="T5" fmla="*/ 0 h 120"/>
                  <a:gd name="T6" fmla="*/ 244 w 244"/>
                  <a:gd name="T7" fmla="*/ 60 h 120"/>
                  <a:gd name="T8" fmla="*/ 122 w 244"/>
                  <a:gd name="T9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4" h="120">
                    <a:moveTo>
                      <a:pt x="122" y="120"/>
                    </a:moveTo>
                    <a:lnTo>
                      <a:pt x="0" y="60"/>
                    </a:lnTo>
                    <a:lnTo>
                      <a:pt x="122" y="0"/>
                    </a:lnTo>
                    <a:lnTo>
                      <a:pt x="244" y="60"/>
                    </a:lnTo>
                    <a:lnTo>
                      <a:pt x="122" y="120"/>
                    </a:lnTo>
                    <a:close/>
                  </a:path>
                </a:pathLst>
              </a:custGeom>
              <a:solidFill>
                <a:srgbClr val="203190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123" name="Freeform 87">
                <a:extLst>
                  <a:ext uri="{FF2B5EF4-FFF2-40B4-BE49-F238E27FC236}">
                    <a16:creationId xmlns:a16="http://schemas.microsoft.com/office/drawing/2014/main" id="{95E727CA-456B-8A9B-55D3-66B0C30BAF1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7088" y="3149600"/>
                <a:ext cx="387350" cy="190500"/>
              </a:xfrm>
              <a:custGeom>
                <a:avLst/>
                <a:gdLst>
                  <a:gd name="T0" fmla="*/ 122 w 244"/>
                  <a:gd name="T1" fmla="*/ 120 h 120"/>
                  <a:gd name="T2" fmla="*/ 0 w 244"/>
                  <a:gd name="T3" fmla="*/ 60 h 120"/>
                  <a:gd name="T4" fmla="*/ 122 w 244"/>
                  <a:gd name="T5" fmla="*/ 0 h 120"/>
                  <a:gd name="T6" fmla="*/ 244 w 244"/>
                  <a:gd name="T7" fmla="*/ 60 h 120"/>
                  <a:gd name="T8" fmla="*/ 122 w 244"/>
                  <a:gd name="T9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4" h="120">
                    <a:moveTo>
                      <a:pt x="122" y="120"/>
                    </a:moveTo>
                    <a:lnTo>
                      <a:pt x="0" y="60"/>
                    </a:lnTo>
                    <a:lnTo>
                      <a:pt x="122" y="0"/>
                    </a:lnTo>
                    <a:lnTo>
                      <a:pt x="244" y="60"/>
                    </a:lnTo>
                    <a:lnTo>
                      <a:pt x="122" y="12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124" name="Freeform 89">
                <a:extLst>
                  <a:ext uri="{FF2B5EF4-FFF2-40B4-BE49-F238E27FC236}">
                    <a16:creationId xmlns:a16="http://schemas.microsoft.com/office/drawing/2014/main" id="{0A378257-9BB7-58AE-3505-A77BA270D0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0763" y="2603500"/>
                <a:ext cx="193675" cy="641350"/>
              </a:xfrm>
              <a:custGeom>
                <a:avLst/>
                <a:gdLst>
                  <a:gd name="T0" fmla="*/ 122 w 122"/>
                  <a:gd name="T1" fmla="*/ 0 h 404"/>
                  <a:gd name="T2" fmla="*/ 122 w 122"/>
                  <a:gd name="T3" fmla="*/ 0 h 404"/>
                  <a:gd name="T4" fmla="*/ 0 w 122"/>
                  <a:gd name="T5" fmla="*/ 58 h 404"/>
                  <a:gd name="T6" fmla="*/ 0 w 122"/>
                  <a:gd name="T7" fmla="*/ 344 h 404"/>
                  <a:gd name="T8" fmla="*/ 122 w 122"/>
                  <a:gd name="T9" fmla="*/ 404 h 404"/>
                  <a:gd name="T10" fmla="*/ 122 w 122"/>
                  <a:gd name="T11" fmla="*/ 0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2" h="404">
                    <a:moveTo>
                      <a:pt x="122" y="0"/>
                    </a:moveTo>
                    <a:lnTo>
                      <a:pt x="122" y="0"/>
                    </a:lnTo>
                    <a:lnTo>
                      <a:pt x="0" y="58"/>
                    </a:lnTo>
                    <a:lnTo>
                      <a:pt x="0" y="344"/>
                    </a:lnTo>
                    <a:lnTo>
                      <a:pt x="122" y="404"/>
                    </a:lnTo>
                    <a:lnTo>
                      <a:pt x="12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125" name="Freeform 91">
                <a:extLst>
                  <a:ext uri="{FF2B5EF4-FFF2-40B4-BE49-F238E27FC236}">
                    <a16:creationId xmlns:a16="http://schemas.microsoft.com/office/drawing/2014/main" id="{36D74FF7-2D95-F2A3-6174-EB5F502BC0C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0763" y="3990975"/>
                <a:ext cx="193675" cy="95250"/>
              </a:xfrm>
              <a:custGeom>
                <a:avLst/>
                <a:gdLst>
                  <a:gd name="T0" fmla="*/ 122 w 122"/>
                  <a:gd name="T1" fmla="*/ 0 h 60"/>
                  <a:gd name="T2" fmla="*/ 0 w 122"/>
                  <a:gd name="T3" fmla="*/ 0 h 60"/>
                  <a:gd name="T4" fmla="*/ 0 w 122"/>
                  <a:gd name="T5" fmla="*/ 60 h 60"/>
                  <a:gd name="T6" fmla="*/ 122 w 122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2" h="60">
                    <a:moveTo>
                      <a:pt x="122" y="0"/>
                    </a:moveTo>
                    <a:lnTo>
                      <a:pt x="0" y="0"/>
                    </a:lnTo>
                    <a:lnTo>
                      <a:pt x="0" y="60"/>
                    </a:lnTo>
                    <a:lnTo>
                      <a:pt x="12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126" name="Freeform 93">
                <a:extLst>
                  <a:ext uri="{FF2B5EF4-FFF2-40B4-BE49-F238E27FC236}">
                    <a16:creationId xmlns:a16="http://schemas.microsoft.com/office/drawing/2014/main" id="{AAC8F9A4-1CB3-8025-4B88-32D347ECF3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0763" y="3244850"/>
                <a:ext cx="193675" cy="746125"/>
              </a:xfrm>
              <a:custGeom>
                <a:avLst/>
                <a:gdLst>
                  <a:gd name="T0" fmla="*/ 122 w 122"/>
                  <a:gd name="T1" fmla="*/ 0 h 470"/>
                  <a:gd name="T2" fmla="*/ 122 w 122"/>
                  <a:gd name="T3" fmla="*/ 0 h 470"/>
                  <a:gd name="T4" fmla="*/ 0 w 122"/>
                  <a:gd name="T5" fmla="*/ 60 h 470"/>
                  <a:gd name="T6" fmla="*/ 0 w 122"/>
                  <a:gd name="T7" fmla="*/ 470 h 470"/>
                  <a:gd name="T8" fmla="*/ 122 w 122"/>
                  <a:gd name="T9" fmla="*/ 470 h 470"/>
                  <a:gd name="T10" fmla="*/ 122 w 122"/>
                  <a:gd name="T11" fmla="*/ 0 h 4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2" h="470">
                    <a:moveTo>
                      <a:pt x="122" y="0"/>
                    </a:moveTo>
                    <a:lnTo>
                      <a:pt x="122" y="0"/>
                    </a:lnTo>
                    <a:lnTo>
                      <a:pt x="0" y="60"/>
                    </a:lnTo>
                    <a:lnTo>
                      <a:pt x="0" y="470"/>
                    </a:lnTo>
                    <a:lnTo>
                      <a:pt x="122" y="470"/>
                    </a:lnTo>
                    <a:lnTo>
                      <a:pt x="12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127" name="Freeform 95">
                <a:extLst>
                  <a:ext uri="{FF2B5EF4-FFF2-40B4-BE49-F238E27FC236}">
                    <a16:creationId xmlns:a16="http://schemas.microsoft.com/office/drawing/2014/main" id="{44F8B7DB-C1E4-397C-636B-D747D320D0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0763" y="3149600"/>
                <a:ext cx="193675" cy="190500"/>
              </a:xfrm>
              <a:custGeom>
                <a:avLst/>
                <a:gdLst>
                  <a:gd name="T0" fmla="*/ 0 w 122"/>
                  <a:gd name="T1" fmla="*/ 0 h 120"/>
                  <a:gd name="T2" fmla="*/ 0 w 122"/>
                  <a:gd name="T3" fmla="*/ 120 h 120"/>
                  <a:gd name="T4" fmla="*/ 122 w 122"/>
                  <a:gd name="T5" fmla="*/ 60 h 120"/>
                  <a:gd name="T6" fmla="*/ 0 w 122"/>
                  <a:gd name="T7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2" h="120">
                    <a:moveTo>
                      <a:pt x="0" y="0"/>
                    </a:moveTo>
                    <a:lnTo>
                      <a:pt x="0" y="120"/>
                    </a:lnTo>
                    <a:lnTo>
                      <a:pt x="122" y="6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136" name="Freeform 269">
                <a:extLst>
                  <a:ext uri="{FF2B5EF4-FFF2-40B4-BE49-F238E27FC236}">
                    <a16:creationId xmlns:a16="http://schemas.microsoft.com/office/drawing/2014/main" id="{CAEFC8DB-C4A3-D3CD-27DB-69EFBEA975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830731" y="2603280"/>
                <a:ext cx="193666" cy="1483200"/>
              </a:xfrm>
              <a:custGeom>
                <a:avLst/>
                <a:gdLst>
                  <a:gd name="T0" fmla="*/ 144 w 144"/>
                  <a:gd name="T1" fmla="*/ 0 h 1104"/>
                  <a:gd name="T2" fmla="*/ 0 w 144"/>
                  <a:gd name="T3" fmla="*/ 69 h 1104"/>
                  <a:gd name="T4" fmla="*/ 0 w 144"/>
                  <a:gd name="T5" fmla="*/ 1104 h 1104"/>
                  <a:gd name="T6" fmla="*/ 144 w 144"/>
                  <a:gd name="T7" fmla="*/ 1033 h 1104"/>
                  <a:gd name="T8" fmla="*/ 144 w 144"/>
                  <a:gd name="T9" fmla="*/ 0 h 1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1104">
                    <a:moveTo>
                      <a:pt x="144" y="0"/>
                    </a:moveTo>
                    <a:lnTo>
                      <a:pt x="0" y="69"/>
                    </a:lnTo>
                    <a:lnTo>
                      <a:pt x="0" y="1104"/>
                    </a:lnTo>
                    <a:lnTo>
                      <a:pt x="144" y="1033"/>
                    </a:lnTo>
                    <a:lnTo>
                      <a:pt x="144" y="0"/>
                    </a:ln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</p:grpSp>
        <p:sp>
          <p:nvSpPr>
            <p:cNvPr id="138" name="CaixaDeTexto 137">
              <a:extLst>
                <a:ext uri="{FF2B5EF4-FFF2-40B4-BE49-F238E27FC236}">
                  <a16:creationId xmlns:a16="http://schemas.microsoft.com/office/drawing/2014/main" id="{8D45E904-7A75-49F6-5209-C3117D7303E4}"/>
                </a:ext>
              </a:extLst>
            </p:cNvPr>
            <p:cNvSpPr txBox="1"/>
            <p:nvPr/>
          </p:nvSpPr>
          <p:spPr>
            <a:xfrm>
              <a:off x="7316816" y="2460715"/>
              <a:ext cx="770144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100" b="1" dirty="0">
                  <a:solidFill>
                    <a:srgbClr val="1C2C82"/>
                  </a:solidFill>
                  <a:latin typeface="Neo Sans Pro"/>
                </a:rPr>
                <a:t>912</a:t>
              </a:r>
            </a:p>
          </p:txBody>
        </p:sp>
        <p:grpSp>
          <p:nvGrpSpPr>
            <p:cNvPr id="219" name="Grupo 251" descr="barras 3d em cubos">
              <a:extLst>
                <a:ext uri="{FF2B5EF4-FFF2-40B4-BE49-F238E27FC236}">
                  <a16:creationId xmlns:a16="http://schemas.microsoft.com/office/drawing/2014/main" id="{FD5C3028-33E1-9DEB-2283-209EAD637AAC}"/>
                </a:ext>
              </a:extLst>
            </p:cNvPr>
            <p:cNvGrpSpPr/>
            <p:nvPr/>
          </p:nvGrpSpPr>
          <p:grpSpPr>
            <a:xfrm rot="5400000">
              <a:off x="9800640" y="2223039"/>
              <a:ext cx="325508" cy="1821554"/>
              <a:chOff x="4637049" y="2508250"/>
              <a:chExt cx="387389" cy="1578230"/>
            </a:xfrm>
          </p:grpSpPr>
          <p:sp>
            <p:nvSpPr>
              <p:cNvPr id="220" name="Rectangle 78">
                <a:extLst>
                  <a:ext uri="{FF2B5EF4-FFF2-40B4-BE49-F238E27FC236}">
                    <a16:creationId xmlns:a16="http://schemas.microsoft.com/office/drawing/2014/main" id="{6CB8BFB8-E74B-92AC-4158-97A5C175E3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7088" y="2603500"/>
                <a:ext cx="387350" cy="1387475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21" name="Rectangle 79">
                <a:extLst>
                  <a:ext uri="{FF2B5EF4-FFF2-40B4-BE49-F238E27FC236}">
                    <a16:creationId xmlns:a16="http://schemas.microsoft.com/office/drawing/2014/main" id="{7BD3C69B-1F51-8505-075A-CFD25264C7B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7088" y="2603500"/>
                <a:ext cx="387350" cy="13874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22" name="Freeform 80">
                <a:extLst>
                  <a:ext uri="{FF2B5EF4-FFF2-40B4-BE49-F238E27FC236}">
                    <a16:creationId xmlns:a16="http://schemas.microsoft.com/office/drawing/2014/main" id="{BD1E524C-8973-938E-A628-9012D9BD53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7088" y="2508250"/>
                <a:ext cx="387350" cy="187325"/>
              </a:xfrm>
              <a:custGeom>
                <a:avLst/>
                <a:gdLst>
                  <a:gd name="T0" fmla="*/ 122 w 244"/>
                  <a:gd name="T1" fmla="*/ 118 h 118"/>
                  <a:gd name="T2" fmla="*/ 0 w 244"/>
                  <a:gd name="T3" fmla="*/ 60 h 118"/>
                  <a:gd name="T4" fmla="*/ 122 w 244"/>
                  <a:gd name="T5" fmla="*/ 0 h 118"/>
                  <a:gd name="T6" fmla="*/ 244 w 244"/>
                  <a:gd name="T7" fmla="*/ 60 h 118"/>
                  <a:gd name="T8" fmla="*/ 122 w 244"/>
                  <a:gd name="T9" fmla="*/ 118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4" h="118">
                    <a:moveTo>
                      <a:pt x="122" y="118"/>
                    </a:moveTo>
                    <a:lnTo>
                      <a:pt x="0" y="60"/>
                    </a:lnTo>
                    <a:lnTo>
                      <a:pt x="122" y="0"/>
                    </a:lnTo>
                    <a:lnTo>
                      <a:pt x="244" y="60"/>
                    </a:lnTo>
                    <a:lnTo>
                      <a:pt x="122" y="118"/>
                    </a:lnTo>
                    <a:close/>
                  </a:path>
                </a:pathLst>
              </a:custGeom>
              <a:solidFill>
                <a:srgbClr val="E6E6E6">
                  <a:lumMod val="9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23" name="Freeform 81">
                <a:extLst>
                  <a:ext uri="{FF2B5EF4-FFF2-40B4-BE49-F238E27FC236}">
                    <a16:creationId xmlns:a16="http://schemas.microsoft.com/office/drawing/2014/main" id="{15F6F05F-52F5-9E55-5523-B4400A29D5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7088" y="2508250"/>
                <a:ext cx="387350" cy="187325"/>
              </a:xfrm>
              <a:custGeom>
                <a:avLst/>
                <a:gdLst>
                  <a:gd name="T0" fmla="*/ 122 w 244"/>
                  <a:gd name="T1" fmla="*/ 118 h 118"/>
                  <a:gd name="T2" fmla="*/ 0 w 244"/>
                  <a:gd name="T3" fmla="*/ 60 h 118"/>
                  <a:gd name="T4" fmla="*/ 122 w 244"/>
                  <a:gd name="T5" fmla="*/ 0 h 118"/>
                  <a:gd name="T6" fmla="*/ 244 w 244"/>
                  <a:gd name="T7" fmla="*/ 60 h 118"/>
                  <a:gd name="T8" fmla="*/ 122 w 244"/>
                  <a:gd name="T9" fmla="*/ 118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4" h="118">
                    <a:moveTo>
                      <a:pt x="122" y="118"/>
                    </a:moveTo>
                    <a:lnTo>
                      <a:pt x="0" y="60"/>
                    </a:lnTo>
                    <a:lnTo>
                      <a:pt x="122" y="0"/>
                    </a:lnTo>
                    <a:lnTo>
                      <a:pt x="244" y="60"/>
                    </a:lnTo>
                    <a:lnTo>
                      <a:pt x="122" y="11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24" name="Freeform 83">
                <a:extLst>
                  <a:ext uri="{FF2B5EF4-FFF2-40B4-BE49-F238E27FC236}">
                    <a16:creationId xmlns:a16="http://schemas.microsoft.com/office/drawing/2014/main" id="{94121C8E-77C5-52D0-1CE9-EC81F453802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7088" y="3898900"/>
                <a:ext cx="387350" cy="187325"/>
              </a:xfrm>
              <a:custGeom>
                <a:avLst/>
                <a:gdLst>
                  <a:gd name="T0" fmla="*/ 122 w 244"/>
                  <a:gd name="T1" fmla="*/ 118 h 118"/>
                  <a:gd name="T2" fmla="*/ 0 w 244"/>
                  <a:gd name="T3" fmla="*/ 58 h 118"/>
                  <a:gd name="T4" fmla="*/ 122 w 244"/>
                  <a:gd name="T5" fmla="*/ 0 h 118"/>
                  <a:gd name="T6" fmla="*/ 244 w 244"/>
                  <a:gd name="T7" fmla="*/ 58 h 118"/>
                  <a:gd name="T8" fmla="*/ 122 w 244"/>
                  <a:gd name="T9" fmla="*/ 118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4" h="118">
                    <a:moveTo>
                      <a:pt x="122" y="118"/>
                    </a:moveTo>
                    <a:lnTo>
                      <a:pt x="0" y="58"/>
                    </a:lnTo>
                    <a:lnTo>
                      <a:pt x="122" y="0"/>
                    </a:lnTo>
                    <a:lnTo>
                      <a:pt x="244" y="58"/>
                    </a:lnTo>
                    <a:lnTo>
                      <a:pt x="122" y="11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25" name="Freeform 82">
                <a:extLst>
                  <a:ext uri="{FF2B5EF4-FFF2-40B4-BE49-F238E27FC236}">
                    <a16:creationId xmlns:a16="http://schemas.microsoft.com/office/drawing/2014/main" id="{D163E9B5-5D84-586B-68C0-F56D4C3181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7088" y="3898900"/>
                <a:ext cx="387350" cy="187325"/>
              </a:xfrm>
              <a:custGeom>
                <a:avLst/>
                <a:gdLst>
                  <a:gd name="T0" fmla="*/ 122 w 244"/>
                  <a:gd name="T1" fmla="*/ 118 h 118"/>
                  <a:gd name="T2" fmla="*/ 0 w 244"/>
                  <a:gd name="T3" fmla="*/ 58 h 118"/>
                  <a:gd name="T4" fmla="*/ 122 w 244"/>
                  <a:gd name="T5" fmla="*/ 0 h 118"/>
                  <a:gd name="T6" fmla="*/ 244 w 244"/>
                  <a:gd name="T7" fmla="*/ 58 h 118"/>
                  <a:gd name="T8" fmla="*/ 122 w 244"/>
                  <a:gd name="T9" fmla="*/ 118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4" h="118">
                    <a:moveTo>
                      <a:pt x="122" y="118"/>
                    </a:moveTo>
                    <a:lnTo>
                      <a:pt x="0" y="58"/>
                    </a:lnTo>
                    <a:lnTo>
                      <a:pt x="122" y="0"/>
                    </a:lnTo>
                    <a:lnTo>
                      <a:pt x="244" y="58"/>
                    </a:lnTo>
                    <a:lnTo>
                      <a:pt x="122" y="118"/>
                    </a:lnTo>
                    <a:close/>
                  </a:path>
                </a:pathLst>
              </a:custGeom>
              <a:solidFill>
                <a:srgbClr val="203190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26" name="Rectangle 85">
                <a:extLst>
                  <a:ext uri="{FF2B5EF4-FFF2-40B4-BE49-F238E27FC236}">
                    <a16:creationId xmlns:a16="http://schemas.microsoft.com/office/drawing/2014/main" id="{2D9CC2A7-F301-FF4D-EB71-FC7F7EFA58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7088" y="3244850"/>
                <a:ext cx="387350" cy="746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27" name="Rectangle 84">
                <a:extLst>
                  <a:ext uri="{FF2B5EF4-FFF2-40B4-BE49-F238E27FC236}">
                    <a16:creationId xmlns:a16="http://schemas.microsoft.com/office/drawing/2014/main" id="{3DD3BD7F-23AD-22C9-C166-12A0499195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7088" y="2961863"/>
                <a:ext cx="387350" cy="1029113"/>
              </a:xfrm>
              <a:prstGeom prst="rect">
                <a:avLst/>
              </a:prstGeom>
              <a:solidFill>
                <a:srgbClr val="203190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28" name="Freeform 86">
                <a:extLst>
                  <a:ext uri="{FF2B5EF4-FFF2-40B4-BE49-F238E27FC236}">
                    <a16:creationId xmlns:a16="http://schemas.microsoft.com/office/drawing/2014/main" id="{13871286-5DE8-13CA-93DB-632C0071A3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7049" y="2869788"/>
                <a:ext cx="387350" cy="190500"/>
              </a:xfrm>
              <a:custGeom>
                <a:avLst/>
                <a:gdLst>
                  <a:gd name="T0" fmla="*/ 122 w 244"/>
                  <a:gd name="T1" fmla="*/ 120 h 120"/>
                  <a:gd name="T2" fmla="*/ 0 w 244"/>
                  <a:gd name="T3" fmla="*/ 60 h 120"/>
                  <a:gd name="T4" fmla="*/ 122 w 244"/>
                  <a:gd name="T5" fmla="*/ 0 h 120"/>
                  <a:gd name="T6" fmla="*/ 244 w 244"/>
                  <a:gd name="T7" fmla="*/ 60 h 120"/>
                  <a:gd name="T8" fmla="*/ 122 w 244"/>
                  <a:gd name="T9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4" h="120">
                    <a:moveTo>
                      <a:pt x="122" y="120"/>
                    </a:moveTo>
                    <a:lnTo>
                      <a:pt x="0" y="60"/>
                    </a:lnTo>
                    <a:lnTo>
                      <a:pt x="122" y="0"/>
                    </a:lnTo>
                    <a:lnTo>
                      <a:pt x="244" y="60"/>
                    </a:lnTo>
                    <a:lnTo>
                      <a:pt x="122" y="120"/>
                    </a:lnTo>
                    <a:close/>
                  </a:path>
                </a:pathLst>
              </a:custGeom>
              <a:solidFill>
                <a:srgbClr val="203190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29" name="Freeform 87">
                <a:extLst>
                  <a:ext uri="{FF2B5EF4-FFF2-40B4-BE49-F238E27FC236}">
                    <a16:creationId xmlns:a16="http://schemas.microsoft.com/office/drawing/2014/main" id="{66189B08-BA75-B26F-D7EF-B9E48C87C13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7088" y="3149600"/>
                <a:ext cx="387350" cy="190500"/>
              </a:xfrm>
              <a:custGeom>
                <a:avLst/>
                <a:gdLst>
                  <a:gd name="T0" fmla="*/ 122 w 244"/>
                  <a:gd name="T1" fmla="*/ 120 h 120"/>
                  <a:gd name="T2" fmla="*/ 0 w 244"/>
                  <a:gd name="T3" fmla="*/ 60 h 120"/>
                  <a:gd name="T4" fmla="*/ 122 w 244"/>
                  <a:gd name="T5" fmla="*/ 0 h 120"/>
                  <a:gd name="T6" fmla="*/ 244 w 244"/>
                  <a:gd name="T7" fmla="*/ 60 h 120"/>
                  <a:gd name="T8" fmla="*/ 122 w 244"/>
                  <a:gd name="T9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4" h="120">
                    <a:moveTo>
                      <a:pt x="122" y="120"/>
                    </a:moveTo>
                    <a:lnTo>
                      <a:pt x="0" y="60"/>
                    </a:lnTo>
                    <a:lnTo>
                      <a:pt x="122" y="0"/>
                    </a:lnTo>
                    <a:lnTo>
                      <a:pt x="244" y="60"/>
                    </a:lnTo>
                    <a:lnTo>
                      <a:pt x="122" y="12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30" name="Freeform 89">
                <a:extLst>
                  <a:ext uri="{FF2B5EF4-FFF2-40B4-BE49-F238E27FC236}">
                    <a16:creationId xmlns:a16="http://schemas.microsoft.com/office/drawing/2014/main" id="{7049FA21-B21B-A0C4-EE18-B71901C43F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0763" y="2603500"/>
                <a:ext cx="193675" cy="641350"/>
              </a:xfrm>
              <a:custGeom>
                <a:avLst/>
                <a:gdLst>
                  <a:gd name="T0" fmla="*/ 122 w 122"/>
                  <a:gd name="T1" fmla="*/ 0 h 404"/>
                  <a:gd name="T2" fmla="*/ 122 w 122"/>
                  <a:gd name="T3" fmla="*/ 0 h 404"/>
                  <a:gd name="T4" fmla="*/ 0 w 122"/>
                  <a:gd name="T5" fmla="*/ 58 h 404"/>
                  <a:gd name="T6" fmla="*/ 0 w 122"/>
                  <a:gd name="T7" fmla="*/ 344 h 404"/>
                  <a:gd name="T8" fmla="*/ 122 w 122"/>
                  <a:gd name="T9" fmla="*/ 404 h 404"/>
                  <a:gd name="T10" fmla="*/ 122 w 122"/>
                  <a:gd name="T11" fmla="*/ 0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2" h="404">
                    <a:moveTo>
                      <a:pt x="122" y="0"/>
                    </a:moveTo>
                    <a:lnTo>
                      <a:pt x="122" y="0"/>
                    </a:lnTo>
                    <a:lnTo>
                      <a:pt x="0" y="58"/>
                    </a:lnTo>
                    <a:lnTo>
                      <a:pt x="0" y="344"/>
                    </a:lnTo>
                    <a:lnTo>
                      <a:pt x="122" y="404"/>
                    </a:lnTo>
                    <a:lnTo>
                      <a:pt x="12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31" name="Freeform 91">
                <a:extLst>
                  <a:ext uri="{FF2B5EF4-FFF2-40B4-BE49-F238E27FC236}">
                    <a16:creationId xmlns:a16="http://schemas.microsoft.com/office/drawing/2014/main" id="{A6CC2E2B-34CB-54C3-F339-D3331C20134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0763" y="3990975"/>
                <a:ext cx="193675" cy="95250"/>
              </a:xfrm>
              <a:custGeom>
                <a:avLst/>
                <a:gdLst>
                  <a:gd name="T0" fmla="*/ 122 w 122"/>
                  <a:gd name="T1" fmla="*/ 0 h 60"/>
                  <a:gd name="T2" fmla="*/ 0 w 122"/>
                  <a:gd name="T3" fmla="*/ 0 h 60"/>
                  <a:gd name="T4" fmla="*/ 0 w 122"/>
                  <a:gd name="T5" fmla="*/ 60 h 60"/>
                  <a:gd name="T6" fmla="*/ 122 w 122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2" h="60">
                    <a:moveTo>
                      <a:pt x="122" y="0"/>
                    </a:moveTo>
                    <a:lnTo>
                      <a:pt x="0" y="0"/>
                    </a:lnTo>
                    <a:lnTo>
                      <a:pt x="0" y="60"/>
                    </a:lnTo>
                    <a:lnTo>
                      <a:pt x="12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32" name="Freeform 93">
                <a:extLst>
                  <a:ext uri="{FF2B5EF4-FFF2-40B4-BE49-F238E27FC236}">
                    <a16:creationId xmlns:a16="http://schemas.microsoft.com/office/drawing/2014/main" id="{8B697B5E-358C-8656-C6C5-0FF7219FBD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0763" y="3244850"/>
                <a:ext cx="193675" cy="746125"/>
              </a:xfrm>
              <a:custGeom>
                <a:avLst/>
                <a:gdLst>
                  <a:gd name="T0" fmla="*/ 122 w 122"/>
                  <a:gd name="T1" fmla="*/ 0 h 470"/>
                  <a:gd name="T2" fmla="*/ 122 w 122"/>
                  <a:gd name="T3" fmla="*/ 0 h 470"/>
                  <a:gd name="T4" fmla="*/ 0 w 122"/>
                  <a:gd name="T5" fmla="*/ 60 h 470"/>
                  <a:gd name="T6" fmla="*/ 0 w 122"/>
                  <a:gd name="T7" fmla="*/ 470 h 470"/>
                  <a:gd name="T8" fmla="*/ 122 w 122"/>
                  <a:gd name="T9" fmla="*/ 470 h 470"/>
                  <a:gd name="T10" fmla="*/ 122 w 122"/>
                  <a:gd name="T11" fmla="*/ 0 h 4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2" h="470">
                    <a:moveTo>
                      <a:pt x="122" y="0"/>
                    </a:moveTo>
                    <a:lnTo>
                      <a:pt x="122" y="0"/>
                    </a:lnTo>
                    <a:lnTo>
                      <a:pt x="0" y="60"/>
                    </a:lnTo>
                    <a:lnTo>
                      <a:pt x="0" y="470"/>
                    </a:lnTo>
                    <a:lnTo>
                      <a:pt x="122" y="470"/>
                    </a:lnTo>
                    <a:lnTo>
                      <a:pt x="12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33" name="Freeform 95">
                <a:extLst>
                  <a:ext uri="{FF2B5EF4-FFF2-40B4-BE49-F238E27FC236}">
                    <a16:creationId xmlns:a16="http://schemas.microsoft.com/office/drawing/2014/main" id="{A7E543C1-4B33-E85B-E112-EF3984C260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0763" y="3149600"/>
                <a:ext cx="193675" cy="190500"/>
              </a:xfrm>
              <a:custGeom>
                <a:avLst/>
                <a:gdLst>
                  <a:gd name="T0" fmla="*/ 0 w 122"/>
                  <a:gd name="T1" fmla="*/ 0 h 120"/>
                  <a:gd name="T2" fmla="*/ 0 w 122"/>
                  <a:gd name="T3" fmla="*/ 120 h 120"/>
                  <a:gd name="T4" fmla="*/ 122 w 122"/>
                  <a:gd name="T5" fmla="*/ 60 h 120"/>
                  <a:gd name="T6" fmla="*/ 0 w 122"/>
                  <a:gd name="T7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2" h="120">
                    <a:moveTo>
                      <a:pt x="0" y="0"/>
                    </a:moveTo>
                    <a:lnTo>
                      <a:pt x="0" y="120"/>
                    </a:lnTo>
                    <a:lnTo>
                      <a:pt x="122" y="6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34" name="Freeform 269">
                <a:extLst>
                  <a:ext uri="{FF2B5EF4-FFF2-40B4-BE49-F238E27FC236}">
                    <a16:creationId xmlns:a16="http://schemas.microsoft.com/office/drawing/2014/main" id="{15865566-1C38-517B-8BA9-5697726E240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830731" y="2603280"/>
                <a:ext cx="193666" cy="1483200"/>
              </a:xfrm>
              <a:custGeom>
                <a:avLst/>
                <a:gdLst>
                  <a:gd name="T0" fmla="*/ 144 w 144"/>
                  <a:gd name="T1" fmla="*/ 0 h 1104"/>
                  <a:gd name="T2" fmla="*/ 0 w 144"/>
                  <a:gd name="T3" fmla="*/ 69 h 1104"/>
                  <a:gd name="T4" fmla="*/ 0 w 144"/>
                  <a:gd name="T5" fmla="*/ 1104 h 1104"/>
                  <a:gd name="T6" fmla="*/ 144 w 144"/>
                  <a:gd name="T7" fmla="*/ 1033 h 1104"/>
                  <a:gd name="T8" fmla="*/ 144 w 144"/>
                  <a:gd name="T9" fmla="*/ 0 h 1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1104">
                    <a:moveTo>
                      <a:pt x="144" y="0"/>
                    </a:moveTo>
                    <a:lnTo>
                      <a:pt x="0" y="69"/>
                    </a:lnTo>
                    <a:lnTo>
                      <a:pt x="0" y="1104"/>
                    </a:lnTo>
                    <a:lnTo>
                      <a:pt x="144" y="1033"/>
                    </a:lnTo>
                    <a:lnTo>
                      <a:pt x="144" y="0"/>
                    </a:ln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</p:grpSp>
        <p:grpSp>
          <p:nvGrpSpPr>
            <p:cNvPr id="235" name="Grupo 251" descr="barras 3d em cubos">
              <a:extLst>
                <a:ext uri="{FF2B5EF4-FFF2-40B4-BE49-F238E27FC236}">
                  <a16:creationId xmlns:a16="http://schemas.microsoft.com/office/drawing/2014/main" id="{23C95646-FF9C-6B77-893B-29BD436BB787}"/>
                </a:ext>
              </a:extLst>
            </p:cNvPr>
            <p:cNvGrpSpPr/>
            <p:nvPr/>
          </p:nvGrpSpPr>
          <p:grpSpPr>
            <a:xfrm rot="5400000">
              <a:off x="9803906" y="2589288"/>
              <a:ext cx="325507" cy="1815020"/>
              <a:chOff x="4637050" y="2508250"/>
              <a:chExt cx="387388" cy="1578230"/>
            </a:xfrm>
          </p:grpSpPr>
          <p:sp>
            <p:nvSpPr>
              <p:cNvPr id="236" name="Rectangle 78">
                <a:extLst>
                  <a:ext uri="{FF2B5EF4-FFF2-40B4-BE49-F238E27FC236}">
                    <a16:creationId xmlns:a16="http://schemas.microsoft.com/office/drawing/2014/main" id="{3562046C-DC29-BFE4-98D5-5235B4DD9B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7088" y="2603500"/>
                <a:ext cx="387350" cy="1387475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37" name="Rectangle 79">
                <a:extLst>
                  <a:ext uri="{FF2B5EF4-FFF2-40B4-BE49-F238E27FC236}">
                    <a16:creationId xmlns:a16="http://schemas.microsoft.com/office/drawing/2014/main" id="{DBFBEFFD-8399-A61F-E3AA-798F094C84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7088" y="2603500"/>
                <a:ext cx="387350" cy="13874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38" name="Freeform 80">
                <a:extLst>
                  <a:ext uri="{FF2B5EF4-FFF2-40B4-BE49-F238E27FC236}">
                    <a16:creationId xmlns:a16="http://schemas.microsoft.com/office/drawing/2014/main" id="{7FFB714D-35F0-3489-FAF1-7DC14D041C9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7088" y="2508250"/>
                <a:ext cx="387350" cy="187325"/>
              </a:xfrm>
              <a:custGeom>
                <a:avLst/>
                <a:gdLst>
                  <a:gd name="T0" fmla="*/ 122 w 244"/>
                  <a:gd name="T1" fmla="*/ 118 h 118"/>
                  <a:gd name="T2" fmla="*/ 0 w 244"/>
                  <a:gd name="T3" fmla="*/ 60 h 118"/>
                  <a:gd name="T4" fmla="*/ 122 w 244"/>
                  <a:gd name="T5" fmla="*/ 0 h 118"/>
                  <a:gd name="T6" fmla="*/ 244 w 244"/>
                  <a:gd name="T7" fmla="*/ 60 h 118"/>
                  <a:gd name="T8" fmla="*/ 122 w 244"/>
                  <a:gd name="T9" fmla="*/ 118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4" h="118">
                    <a:moveTo>
                      <a:pt x="122" y="118"/>
                    </a:moveTo>
                    <a:lnTo>
                      <a:pt x="0" y="60"/>
                    </a:lnTo>
                    <a:lnTo>
                      <a:pt x="122" y="0"/>
                    </a:lnTo>
                    <a:lnTo>
                      <a:pt x="244" y="60"/>
                    </a:lnTo>
                    <a:lnTo>
                      <a:pt x="122" y="118"/>
                    </a:lnTo>
                    <a:close/>
                  </a:path>
                </a:pathLst>
              </a:custGeom>
              <a:solidFill>
                <a:srgbClr val="E6E6E6">
                  <a:lumMod val="9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39" name="Freeform 81">
                <a:extLst>
                  <a:ext uri="{FF2B5EF4-FFF2-40B4-BE49-F238E27FC236}">
                    <a16:creationId xmlns:a16="http://schemas.microsoft.com/office/drawing/2014/main" id="{89726099-02AB-E5F7-055A-43B06E7E35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7088" y="2508250"/>
                <a:ext cx="387350" cy="187325"/>
              </a:xfrm>
              <a:custGeom>
                <a:avLst/>
                <a:gdLst>
                  <a:gd name="T0" fmla="*/ 122 w 244"/>
                  <a:gd name="T1" fmla="*/ 118 h 118"/>
                  <a:gd name="T2" fmla="*/ 0 w 244"/>
                  <a:gd name="T3" fmla="*/ 60 h 118"/>
                  <a:gd name="T4" fmla="*/ 122 w 244"/>
                  <a:gd name="T5" fmla="*/ 0 h 118"/>
                  <a:gd name="T6" fmla="*/ 244 w 244"/>
                  <a:gd name="T7" fmla="*/ 60 h 118"/>
                  <a:gd name="T8" fmla="*/ 122 w 244"/>
                  <a:gd name="T9" fmla="*/ 118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4" h="118">
                    <a:moveTo>
                      <a:pt x="122" y="118"/>
                    </a:moveTo>
                    <a:lnTo>
                      <a:pt x="0" y="60"/>
                    </a:lnTo>
                    <a:lnTo>
                      <a:pt x="122" y="0"/>
                    </a:lnTo>
                    <a:lnTo>
                      <a:pt x="244" y="60"/>
                    </a:lnTo>
                    <a:lnTo>
                      <a:pt x="122" y="11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40" name="Freeform 83">
                <a:extLst>
                  <a:ext uri="{FF2B5EF4-FFF2-40B4-BE49-F238E27FC236}">
                    <a16:creationId xmlns:a16="http://schemas.microsoft.com/office/drawing/2014/main" id="{F7C324C2-368E-4FC9-D9AB-6954A146E13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7088" y="3898900"/>
                <a:ext cx="387350" cy="187325"/>
              </a:xfrm>
              <a:custGeom>
                <a:avLst/>
                <a:gdLst>
                  <a:gd name="T0" fmla="*/ 122 w 244"/>
                  <a:gd name="T1" fmla="*/ 118 h 118"/>
                  <a:gd name="T2" fmla="*/ 0 w 244"/>
                  <a:gd name="T3" fmla="*/ 58 h 118"/>
                  <a:gd name="T4" fmla="*/ 122 w 244"/>
                  <a:gd name="T5" fmla="*/ 0 h 118"/>
                  <a:gd name="T6" fmla="*/ 244 w 244"/>
                  <a:gd name="T7" fmla="*/ 58 h 118"/>
                  <a:gd name="T8" fmla="*/ 122 w 244"/>
                  <a:gd name="T9" fmla="*/ 118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4" h="118">
                    <a:moveTo>
                      <a:pt x="122" y="118"/>
                    </a:moveTo>
                    <a:lnTo>
                      <a:pt x="0" y="58"/>
                    </a:lnTo>
                    <a:lnTo>
                      <a:pt x="122" y="0"/>
                    </a:lnTo>
                    <a:lnTo>
                      <a:pt x="244" y="58"/>
                    </a:lnTo>
                    <a:lnTo>
                      <a:pt x="122" y="11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41" name="Freeform 82">
                <a:extLst>
                  <a:ext uri="{FF2B5EF4-FFF2-40B4-BE49-F238E27FC236}">
                    <a16:creationId xmlns:a16="http://schemas.microsoft.com/office/drawing/2014/main" id="{BF30E057-C3B7-73DD-99E7-EF8F5CF02C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7088" y="3898900"/>
                <a:ext cx="387350" cy="187325"/>
              </a:xfrm>
              <a:custGeom>
                <a:avLst/>
                <a:gdLst>
                  <a:gd name="T0" fmla="*/ 122 w 244"/>
                  <a:gd name="T1" fmla="*/ 118 h 118"/>
                  <a:gd name="T2" fmla="*/ 0 w 244"/>
                  <a:gd name="T3" fmla="*/ 58 h 118"/>
                  <a:gd name="T4" fmla="*/ 122 w 244"/>
                  <a:gd name="T5" fmla="*/ 0 h 118"/>
                  <a:gd name="T6" fmla="*/ 244 w 244"/>
                  <a:gd name="T7" fmla="*/ 58 h 118"/>
                  <a:gd name="T8" fmla="*/ 122 w 244"/>
                  <a:gd name="T9" fmla="*/ 118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4" h="118">
                    <a:moveTo>
                      <a:pt x="122" y="118"/>
                    </a:moveTo>
                    <a:lnTo>
                      <a:pt x="0" y="58"/>
                    </a:lnTo>
                    <a:lnTo>
                      <a:pt x="122" y="0"/>
                    </a:lnTo>
                    <a:lnTo>
                      <a:pt x="244" y="58"/>
                    </a:lnTo>
                    <a:lnTo>
                      <a:pt x="122" y="118"/>
                    </a:lnTo>
                    <a:close/>
                  </a:path>
                </a:pathLst>
              </a:custGeom>
              <a:solidFill>
                <a:srgbClr val="203190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42" name="Rectangle 85">
                <a:extLst>
                  <a:ext uri="{FF2B5EF4-FFF2-40B4-BE49-F238E27FC236}">
                    <a16:creationId xmlns:a16="http://schemas.microsoft.com/office/drawing/2014/main" id="{167AABD5-C76C-6A35-02A5-D9F524C9175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7088" y="3244850"/>
                <a:ext cx="387350" cy="746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43" name="Rectangle 84">
                <a:extLst>
                  <a:ext uri="{FF2B5EF4-FFF2-40B4-BE49-F238E27FC236}">
                    <a16:creationId xmlns:a16="http://schemas.microsoft.com/office/drawing/2014/main" id="{9D9A09EF-D1D2-461F-2FA7-EFB99F839A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7088" y="3595067"/>
                <a:ext cx="387350" cy="395911"/>
              </a:xfrm>
              <a:prstGeom prst="rect">
                <a:avLst/>
              </a:prstGeom>
              <a:solidFill>
                <a:srgbClr val="203190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44" name="Freeform 86">
                <a:extLst>
                  <a:ext uri="{FF2B5EF4-FFF2-40B4-BE49-F238E27FC236}">
                    <a16:creationId xmlns:a16="http://schemas.microsoft.com/office/drawing/2014/main" id="{ED236445-DEC8-21A5-F08B-DA5A92F915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7050" y="3502754"/>
                <a:ext cx="387350" cy="190500"/>
              </a:xfrm>
              <a:custGeom>
                <a:avLst/>
                <a:gdLst>
                  <a:gd name="T0" fmla="*/ 122 w 244"/>
                  <a:gd name="T1" fmla="*/ 120 h 120"/>
                  <a:gd name="T2" fmla="*/ 0 w 244"/>
                  <a:gd name="T3" fmla="*/ 60 h 120"/>
                  <a:gd name="T4" fmla="*/ 122 w 244"/>
                  <a:gd name="T5" fmla="*/ 0 h 120"/>
                  <a:gd name="T6" fmla="*/ 244 w 244"/>
                  <a:gd name="T7" fmla="*/ 60 h 120"/>
                  <a:gd name="T8" fmla="*/ 122 w 244"/>
                  <a:gd name="T9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4" h="120">
                    <a:moveTo>
                      <a:pt x="122" y="120"/>
                    </a:moveTo>
                    <a:lnTo>
                      <a:pt x="0" y="60"/>
                    </a:lnTo>
                    <a:lnTo>
                      <a:pt x="122" y="0"/>
                    </a:lnTo>
                    <a:lnTo>
                      <a:pt x="244" y="60"/>
                    </a:lnTo>
                    <a:lnTo>
                      <a:pt x="122" y="120"/>
                    </a:lnTo>
                    <a:close/>
                  </a:path>
                </a:pathLst>
              </a:custGeom>
              <a:solidFill>
                <a:srgbClr val="203190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45" name="Freeform 87">
                <a:extLst>
                  <a:ext uri="{FF2B5EF4-FFF2-40B4-BE49-F238E27FC236}">
                    <a16:creationId xmlns:a16="http://schemas.microsoft.com/office/drawing/2014/main" id="{CEEC5EFC-4D82-6810-BE68-04511A33DF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7088" y="3149600"/>
                <a:ext cx="387350" cy="190500"/>
              </a:xfrm>
              <a:custGeom>
                <a:avLst/>
                <a:gdLst>
                  <a:gd name="T0" fmla="*/ 122 w 244"/>
                  <a:gd name="T1" fmla="*/ 120 h 120"/>
                  <a:gd name="T2" fmla="*/ 0 w 244"/>
                  <a:gd name="T3" fmla="*/ 60 h 120"/>
                  <a:gd name="T4" fmla="*/ 122 w 244"/>
                  <a:gd name="T5" fmla="*/ 0 h 120"/>
                  <a:gd name="T6" fmla="*/ 244 w 244"/>
                  <a:gd name="T7" fmla="*/ 60 h 120"/>
                  <a:gd name="T8" fmla="*/ 122 w 244"/>
                  <a:gd name="T9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4" h="120">
                    <a:moveTo>
                      <a:pt x="122" y="120"/>
                    </a:moveTo>
                    <a:lnTo>
                      <a:pt x="0" y="60"/>
                    </a:lnTo>
                    <a:lnTo>
                      <a:pt x="122" y="0"/>
                    </a:lnTo>
                    <a:lnTo>
                      <a:pt x="244" y="60"/>
                    </a:lnTo>
                    <a:lnTo>
                      <a:pt x="122" y="12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46" name="Freeform 89">
                <a:extLst>
                  <a:ext uri="{FF2B5EF4-FFF2-40B4-BE49-F238E27FC236}">
                    <a16:creationId xmlns:a16="http://schemas.microsoft.com/office/drawing/2014/main" id="{F4ED2DE1-7E39-20B9-8CB6-892873B864E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0763" y="2603500"/>
                <a:ext cx="193675" cy="641350"/>
              </a:xfrm>
              <a:custGeom>
                <a:avLst/>
                <a:gdLst>
                  <a:gd name="T0" fmla="*/ 122 w 122"/>
                  <a:gd name="T1" fmla="*/ 0 h 404"/>
                  <a:gd name="T2" fmla="*/ 122 w 122"/>
                  <a:gd name="T3" fmla="*/ 0 h 404"/>
                  <a:gd name="T4" fmla="*/ 0 w 122"/>
                  <a:gd name="T5" fmla="*/ 58 h 404"/>
                  <a:gd name="T6" fmla="*/ 0 w 122"/>
                  <a:gd name="T7" fmla="*/ 344 h 404"/>
                  <a:gd name="T8" fmla="*/ 122 w 122"/>
                  <a:gd name="T9" fmla="*/ 404 h 404"/>
                  <a:gd name="T10" fmla="*/ 122 w 122"/>
                  <a:gd name="T11" fmla="*/ 0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2" h="404">
                    <a:moveTo>
                      <a:pt x="122" y="0"/>
                    </a:moveTo>
                    <a:lnTo>
                      <a:pt x="122" y="0"/>
                    </a:lnTo>
                    <a:lnTo>
                      <a:pt x="0" y="58"/>
                    </a:lnTo>
                    <a:lnTo>
                      <a:pt x="0" y="344"/>
                    </a:lnTo>
                    <a:lnTo>
                      <a:pt x="122" y="404"/>
                    </a:lnTo>
                    <a:lnTo>
                      <a:pt x="12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47" name="Freeform 91">
                <a:extLst>
                  <a:ext uri="{FF2B5EF4-FFF2-40B4-BE49-F238E27FC236}">
                    <a16:creationId xmlns:a16="http://schemas.microsoft.com/office/drawing/2014/main" id="{C7A99AE3-83E0-50E2-DE35-C063E914C89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0763" y="3990975"/>
                <a:ext cx="193675" cy="95250"/>
              </a:xfrm>
              <a:custGeom>
                <a:avLst/>
                <a:gdLst>
                  <a:gd name="T0" fmla="*/ 122 w 122"/>
                  <a:gd name="T1" fmla="*/ 0 h 60"/>
                  <a:gd name="T2" fmla="*/ 0 w 122"/>
                  <a:gd name="T3" fmla="*/ 0 h 60"/>
                  <a:gd name="T4" fmla="*/ 0 w 122"/>
                  <a:gd name="T5" fmla="*/ 60 h 60"/>
                  <a:gd name="T6" fmla="*/ 122 w 122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2" h="60">
                    <a:moveTo>
                      <a:pt x="122" y="0"/>
                    </a:moveTo>
                    <a:lnTo>
                      <a:pt x="0" y="0"/>
                    </a:lnTo>
                    <a:lnTo>
                      <a:pt x="0" y="60"/>
                    </a:lnTo>
                    <a:lnTo>
                      <a:pt x="12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48" name="Freeform 93">
                <a:extLst>
                  <a:ext uri="{FF2B5EF4-FFF2-40B4-BE49-F238E27FC236}">
                    <a16:creationId xmlns:a16="http://schemas.microsoft.com/office/drawing/2014/main" id="{07E5A6C0-1761-FFB7-566E-251B8ABD31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0763" y="3244850"/>
                <a:ext cx="193675" cy="746125"/>
              </a:xfrm>
              <a:custGeom>
                <a:avLst/>
                <a:gdLst>
                  <a:gd name="T0" fmla="*/ 122 w 122"/>
                  <a:gd name="T1" fmla="*/ 0 h 470"/>
                  <a:gd name="T2" fmla="*/ 122 w 122"/>
                  <a:gd name="T3" fmla="*/ 0 h 470"/>
                  <a:gd name="T4" fmla="*/ 0 w 122"/>
                  <a:gd name="T5" fmla="*/ 60 h 470"/>
                  <a:gd name="T6" fmla="*/ 0 w 122"/>
                  <a:gd name="T7" fmla="*/ 470 h 470"/>
                  <a:gd name="T8" fmla="*/ 122 w 122"/>
                  <a:gd name="T9" fmla="*/ 470 h 470"/>
                  <a:gd name="T10" fmla="*/ 122 w 122"/>
                  <a:gd name="T11" fmla="*/ 0 h 4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2" h="470">
                    <a:moveTo>
                      <a:pt x="122" y="0"/>
                    </a:moveTo>
                    <a:lnTo>
                      <a:pt x="122" y="0"/>
                    </a:lnTo>
                    <a:lnTo>
                      <a:pt x="0" y="60"/>
                    </a:lnTo>
                    <a:lnTo>
                      <a:pt x="0" y="470"/>
                    </a:lnTo>
                    <a:lnTo>
                      <a:pt x="122" y="470"/>
                    </a:lnTo>
                    <a:lnTo>
                      <a:pt x="12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49" name="Freeform 95">
                <a:extLst>
                  <a:ext uri="{FF2B5EF4-FFF2-40B4-BE49-F238E27FC236}">
                    <a16:creationId xmlns:a16="http://schemas.microsoft.com/office/drawing/2014/main" id="{6D2CF4AE-75BC-B106-94CC-67B13A27718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0763" y="3149600"/>
                <a:ext cx="193675" cy="190500"/>
              </a:xfrm>
              <a:custGeom>
                <a:avLst/>
                <a:gdLst>
                  <a:gd name="T0" fmla="*/ 0 w 122"/>
                  <a:gd name="T1" fmla="*/ 0 h 120"/>
                  <a:gd name="T2" fmla="*/ 0 w 122"/>
                  <a:gd name="T3" fmla="*/ 120 h 120"/>
                  <a:gd name="T4" fmla="*/ 122 w 122"/>
                  <a:gd name="T5" fmla="*/ 60 h 120"/>
                  <a:gd name="T6" fmla="*/ 0 w 122"/>
                  <a:gd name="T7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2" h="120">
                    <a:moveTo>
                      <a:pt x="0" y="0"/>
                    </a:moveTo>
                    <a:lnTo>
                      <a:pt x="0" y="120"/>
                    </a:lnTo>
                    <a:lnTo>
                      <a:pt x="122" y="6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50" name="Freeform 269">
                <a:extLst>
                  <a:ext uri="{FF2B5EF4-FFF2-40B4-BE49-F238E27FC236}">
                    <a16:creationId xmlns:a16="http://schemas.microsoft.com/office/drawing/2014/main" id="{DC10BBDB-5C23-C2D6-F4A2-AB85E101B1C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830731" y="2603280"/>
                <a:ext cx="193666" cy="1483200"/>
              </a:xfrm>
              <a:custGeom>
                <a:avLst/>
                <a:gdLst>
                  <a:gd name="T0" fmla="*/ 144 w 144"/>
                  <a:gd name="T1" fmla="*/ 0 h 1104"/>
                  <a:gd name="T2" fmla="*/ 0 w 144"/>
                  <a:gd name="T3" fmla="*/ 69 h 1104"/>
                  <a:gd name="T4" fmla="*/ 0 w 144"/>
                  <a:gd name="T5" fmla="*/ 1104 h 1104"/>
                  <a:gd name="T6" fmla="*/ 144 w 144"/>
                  <a:gd name="T7" fmla="*/ 1033 h 1104"/>
                  <a:gd name="T8" fmla="*/ 144 w 144"/>
                  <a:gd name="T9" fmla="*/ 0 h 1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1104">
                    <a:moveTo>
                      <a:pt x="144" y="0"/>
                    </a:moveTo>
                    <a:lnTo>
                      <a:pt x="0" y="69"/>
                    </a:lnTo>
                    <a:lnTo>
                      <a:pt x="0" y="1104"/>
                    </a:lnTo>
                    <a:lnTo>
                      <a:pt x="144" y="1033"/>
                    </a:lnTo>
                    <a:lnTo>
                      <a:pt x="144" y="0"/>
                    </a:ln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</p:grpSp>
        <p:grpSp>
          <p:nvGrpSpPr>
            <p:cNvPr id="251" name="Grupo 251" descr="barras 3d em cubos">
              <a:extLst>
                <a:ext uri="{FF2B5EF4-FFF2-40B4-BE49-F238E27FC236}">
                  <a16:creationId xmlns:a16="http://schemas.microsoft.com/office/drawing/2014/main" id="{44ABF1ED-8624-7DAE-6675-014F9D881C3B}"/>
                </a:ext>
              </a:extLst>
            </p:cNvPr>
            <p:cNvGrpSpPr/>
            <p:nvPr/>
          </p:nvGrpSpPr>
          <p:grpSpPr>
            <a:xfrm rot="5400000">
              <a:off x="9817027" y="2932201"/>
              <a:ext cx="325507" cy="1851567"/>
              <a:chOff x="4637050" y="2508250"/>
              <a:chExt cx="387388" cy="1578230"/>
            </a:xfrm>
          </p:grpSpPr>
          <p:sp>
            <p:nvSpPr>
              <p:cNvPr id="252" name="Rectangle 78">
                <a:extLst>
                  <a:ext uri="{FF2B5EF4-FFF2-40B4-BE49-F238E27FC236}">
                    <a16:creationId xmlns:a16="http://schemas.microsoft.com/office/drawing/2014/main" id="{77F01D7B-80AE-6A7D-9E31-636D4DCB2E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7088" y="2603500"/>
                <a:ext cx="387350" cy="1387475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53" name="Rectangle 79">
                <a:extLst>
                  <a:ext uri="{FF2B5EF4-FFF2-40B4-BE49-F238E27FC236}">
                    <a16:creationId xmlns:a16="http://schemas.microsoft.com/office/drawing/2014/main" id="{047B0366-6332-8D99-69C5-F24B8C6DF32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7088" y="2603500"/>
                <a:ext cx="387350" cy="13874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54" name="Freeform 80">
                <a:extLst>
                  <a:ext uri="{FF2B5EF4-FFF2-40B4-BE49-F238E27FC236}">
                    <a16:creationId xmlns:a16="http://schemas.microsoft.com/office/drawing/2014/main" id="{067B686B-B539-63F0-A261-64FD84F757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7088" y="2508250"/>
                <a:ext cx="387350" cy="187325"/>
              </a:xfrm>
              <a:custGeom>
                <a:avLst/>
                <a:gdLst>
                  <a:gd name="T0" fmla="*/ 122 w 244"/>
                  <a:gd name="T1" fmla="*/ 118 h 118"/>
                  <a:gd name="T2" fmla="*/ 0 w 244"/>
                  <a:gd name="T3" fmla="*/ 60 h 118"/>
                  <a:gd name="T4" fmla="*/ 122 w 244"/>
                  <a:gd name="T5" fmla="*/ 0 h 118"/>
                  <a:gd name="T6" fmla="*/ 244 w 244"/>
                  <a:gd name="T7" fmla="*/ 60 h 118"/>
                  <a:gd name="T8" fmla="*/ 122 w 244"/>
                  <a:gd name="T9" fmla="*/ 118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4" h="118">
                    <a:moveTo>
                      <a:pt x="122" y="118"/>
                    </a:moveTo>
                    <a:lnTo>
                      <a:pt x="0" y="60"/>
                    </a:lnTo>
                    <a:lnTo>
                      <a:pt x="122" y="0"/>
                    </a:lnTo>
                    <a:lnTo>
                      <a:pt x="244" y="60"/>
                    </a:lnTo>
                    <a:lnTo>
                      <a:pt x="122" y="118"/>
                    </a:lnTo>
                    <a:close/>
                  </a:path>
                </a:pathLst>
              </a:custGeom>
              <a:solidFill>
                <a:srgbClr val="E6E6E6">
                  <a:lumMod val="9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55" name="Freeform 81">
                <a:extLst>
                  <a:ext uri="{FF2B5EF4-FFF2-40B4-BE49-F238E27FC236}">
                    <a16:creationId xmlns:a16="http://schemas.microsoft.com/office/drawing/2014/main" id="{E0617D93-BAD9-A317-33A1-1D3112806B3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7088" y="2508250"/>
                <a:ext cx="387350" cy="187325"/>
              </a:xfrm>
              <a:custGeom>
                <a:avLst/>
                <a:gdLst>
                  <a:gd name="T0" fmla="*/ 122 w 244"/>
                  <a:gd name="T1" fmla="*/ 118 h 118"/>
                  <a:gd name="T2" fmla="*/ 0 w 244"/>
                  <a:gd name="T3" fmla="*/ 60 h 118"/>
                  <a:gd name="T4" fmla="*/ 122 w 244"/>
                  <a:gd name="T5" fmla="*/ 0 h 118"/>
                  <a:gd name="T6" fmla="*/ 244 w 244"/>
                  <a:gd name="T7" fmla="*/ 60 h 118"/>
                  <a:gd name="T8" fmla="*/ 122 w 244"/>
                  <a:gd name="T9" fmla="*/ 118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4" h="118">
                    <a:moveTo>
                      <a:pt x="122" y="118"/>
                    </a:moveTo>
                    <a:lnTo>
                      <a:pt x="0" y="60"/>
                    </a:lnTo>
                    <a:lnTo>
                      <a:pt x="122" y="0"/>
                    </a:lnTo>
                    <a:lnTo>
                      <a:pt x="244" y="60"/>
                    </a:lnTo>
                    <a:lnTo>
                      <a:pt x="122" y="11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56" name="Freeform 83">
                <a:extLst>
                  <a:ext uri="{FF2B5EF4-FFF2-40B4-BE49-F238E27FC236}">
                    <a16:creationId xmlns:a16="http://schemas.microsoft.com/office/drawing/2014/main" id="{C94181F3-41A7-4416-7232-C9A6ED70F3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7088" y="3898900"/>
                <a:ext cx="387350" cy="187325"/>
              </a:xfrm>
              <a:custGeom>
                <a:avLst/>
                <a:gdLst>
                  <a:gd name="T0" fmla="*/ 122 w 244"/>
                  <a:gd name="T1" fmla="*/ 118 h 118"/>
                  <a:gd name="T2" fmla="*/ 0 w 244"/>
                  <a:gd name="T3" fmla="*/ 58 h 118"/>
                  <a:gd name="T4" fmla="*/ 122 w 244"/>
                  <a:gd name="T5" fmla="*/ 0 h 118"/>
                  <a:gd name="T6" fmla="*/ 244 w 244"/>
                  <a:gd name="T7" fmla="*/ 58 h 118"/>
                  <a:gd name="T8" fmla="*/ 122 w 244"/>
                  <a:gd name="T9" fmla="*/ 118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4" h="118">
                    <a:moveTo>
                      <a:pt x="122" y="118"/>
                    </a:moveTo>
                    <a:lnTo>
                      <a:pt x="0" y="58"/>
                    </a:lnTo>
                    <a:lnTo>
                      <a:pt x="122" y="0"/>
                    </a:lnTo>
                    <a:lnTo>
                      <a:pt x="244" y="58"/>
                    </a:lnTo>
                    <a:lnTo>
                      <a:pt x="122" y="11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57" name="Freeform 82">
                <a:extLst>
                  <a:ext uri="{FF2B5EF4-FFF2-40B4-BE49-F238E27FC236}">
                    <a16:creationId xmlns:a16="http://schemas.microsoft.com/office/drawing/2014/main" id="{D99DF6D7-EE40-6DB2-0277-A818DA7EAAD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7088" y="3898900"/>
                <a:ext cx="387350" cy="187325"/>
              </a:xfrm>
              <a:custGeom>
                <a:avLst/>
                <a:gdLst>
                  <a:gd name="T0" fmla="*/ 122 w 244"/>
                  <a:gd name="T1" fmla="*/ 118 h 118"/>
                  <a:gd name="T2" fmla="*/ 0 w 244"/>
                  <a:gd name="T3" fmla="*/ 58 h 118"/>
                  <a:gd name="T4" fmla="*/ 122 w 244"/>
                  <a:gd name="T5" fmla="*/ 0 h 118"/>
                  <a:gd name="T6" fmla="*/ 244 w 244"/>
                  <a:gd name="T7" fmla="*/ 58 h 118"/>
                  <a:gd name="T8" fmla="*/ 122 w 244"/>
                  <a:gd name="T9" fmla="*/ 118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4" h="118">
                    <a:moveTo>
                      <a:pt x="122" y="118"/>
                    </a:moveTo>
                    <a:lnTo>
                      <a:pt x="0" y="58"/>
                    </a:lnTo>
                    <a:lnTo>
                      <a:pt x="122" y="0"/>
                    </a:lnTo>
                    <a:lnTo>
                      <a:pt x="244" y="58"/>
                    </a:lnTo>
                    <a:lnTo>
                      <a:pt x="122" y="118"/>
                    </a:lnTo>
                    <a:close/>
                  </a:path>
                </a:pathLst>
              </a:custGeom>
              <a:solidFill>
                <a:srgbClr val="203190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58" name="Rectangle 85">
                <a:extLst>
                  <a:ext uri="{FF2B5EF4-FFF2-40B4-BE49-F238E27FC236}">
                    <a16:creationId xmlns:a16="http://schemas.microsoft.com/office/drawing/2014/main" id="{0DB304E4-9321-358C-B235-F5FDF20C027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7088" y="3244850"/>
                <a:ext cx="387350" cy="746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59" name="Rectangle 84">
                <a:extLst>
                  <a:ext uri="{FF2B5EF4-FFF2-40B4-BE49-F238E27FC236}">
                    <a16:creationId xmlns:a16="http://schemas.microsoft.com/office/drawing/2014/main" id="{272D9850-9873-4E60-9E50-CCCF565EFCB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7088" y="3939549"/>
                <a:ext cx="387350" cy="51428"/>
              </a:xfrm>
              <a:prstGeom prst="rect">
                <a:avLst/>
              </a:prstGeom>
              <a:solidFill>
                <a:srgbClr val="203190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60" name="Freeform 86">
                <a:extLst>
                  <a:ext uri="{FF2B5EF4-FFF2-40B4-BE49-F238E27FC236}">
                    <a16:creationId xmlns:a16="http://schemas.microsoft.com/office/drawing/2014/main" id="{CD6CBDD5-7AA6-E971-74EA-13B309B1ED7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7050" y="3841842"/>
                <a:ext cx="387350" cy="190500"/>
              </a:xfrm>
              <a:custGeom>
                <a:avLst/>
                <a:gdLst>
                  <a:gd name="T0" fmla="*/ 122 w 244"/>
                  <a:gd name="T1" fmla="*/ 120 h 120"/>
                  <a:gd name="T2" fmla="*/ 0 w 244"/>
                  <a:gd name="T3" fmla="*/ 60 h 120"/>
                  <a:gd name="T4" fmla="*/ 122 w 244"/>
                  <a:gd name="T5" fmla="*/ 0 h 120"/>
                  <a:gd name="T6" fmla="*/ 244 w 244"/>
                  <a:gd name="T7" fmla="*/ 60 h 120"/>
                  <a:gd name="T8" fmla="*/ 122 w 244"/>
                  <a:gd name="T9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4" h="120">
                    <a:moveTo>
                      <a:pt x="122" y="120"/>
                    </a:moveTo>
                    <a:lnTo>
                      <a:pt x="0" y="60"/>
                    </a:lnTo>
                    <a:lnTo>
                      <a:pt x="122" y="0"/>
                    </a:lnTo>
                    <a:lnTo>
                      <a:pt x="244" y="60"/>
                    </a:lnTo>
                    <a:lnTo>
                      <a:pt x="122" y="120"/>
                    </a:lnTo>
                    <a:close/>
                  </a:path>
                </a:pathLst>
              </a:custGeom>
              <a:solidFill>
                <a:srgbClr val="203190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61" name="Freeform 87">
                <a:extLst>
                  <a:ext uri="{FF2B5EF4-FFF2-40B4-BE49-F238E27FC236}">
                    <a16:creationId xmlns:a16="http://schemas.microsoft.com/office/drawing/2014/main" id="{A2FC8928-9DEA-0672-CB32-6D2270321F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7088" y="3149600"/>
                <a:ext cx="387350" cy="190500"/>
              </a:xfrm>
              <a:custGeom>
                <a:avLst/>
                <a:gdLst>
                  <a:gd name="T0" fmla="*/ 122 w 244"/>
                  <a:gd name="T1" fmla="*/ 120 h 120"/>
                  <a:gd name="T2" fmla="*/ 0 w 244"/>
                  <a:gd name="T3" fmla="*/ 60 h 120"/>
                  <a:gd name="T4" fmla="*/ 122 w 244"/>
                  <a:gd name="T5" fmla="*/ 0 h 120"/>
                  <a:gd name="T6" fmla="*/ 244 w 244"/>
                  <a:gd name="T7" fmla="*/ 60 h 120"/>
                  <a:gd name="T8" fmla="*/ 122 w 244"/>
                  <a:gd name="T9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4" h="120">
                    <a:moveTo>
                      <a:pt x="122" y="120"/>
                    </a:moveTo>
                    <a:lnTo>
                      <a:pt x="0" y="60"/>
                    </a:lnTo>
                    <a:lnTo>
                      <a:pt x="122" y="0"/>
                    </a:lnTo>
                    <a:lnTo>
                      <a:pt x="244" y="60"/>
                    </a:lnTo>
                    <a:lnTo>
                      <a:pt x="122" y="12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62" name="Freeform 89">
                <a:extLst>
                  <a:ext uri="{FF2B5EF4-FFF2-40B4-BE49-F238E27FC236}">
                    <a16:creationId xmlns:a16="http://schemas.microsoft.com/office/drawing/2014/main" id="{A4E5CA19-8A47-C5DF-5382-A89816918ED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0763" y="2603500"/>
                <a:ext cx="193675" cy="641350"/>
              </a:xfrm>
              <a:custGeom>
                <a:avLst/>
                <a:gdLst>
                  <a:gd name="T0" fmla="*/ 122 w 122"/>
                  <a:gd name="T1" fmla="*/ 0 h 404"/>
                  <a:gd name="T2" fmla="*/ 122 w 122"/>
                  <a:gd name="T3" fmla="*/ 0 h 404"/>
                  <a:gd name="T4" fmla="*/ 0 w 122"/>
                  <a:gd name="T5" fmla="*/ 58 h 404"/>
                  <a:gd name="T6" fmla="*/ 0 w 122"/>
                  <a:gd name="T7" fmla="*/ 344 h 404"/>
                  <a:gd name="T8" fmla="*/ 122 w 122"/>
                  <a:gd name="T9" fmla="*/ 404 h 404"/>
                  <a:gd name="T10" fmla="*/ 122 w 122"/>
                  <a:gd name="T11" fmla="*/ 0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2" h="404">
                    <a:moveTo>
                      <a:pt x="122" y="0"/>
                    </a:moveTo>
                    <a:lnTo>
                      <a:pt x="122" y="0"/>
                    </a:lnTo>
                    <a:lnTo>
                      <a:pt x="0" y="58"/>
                    </a:lnTo>
                    <a:lnTo>
                      <a:pt x="0" y="344"/>
                    </a:lnTo>
                    <a:lnTo>
                      <a:pt x="122" y="404"/>
                    </a:lnTo>
                    <a:lnTo>
                      <a:pt x="12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63" name="Freeform 91">
                <a:extLst>
                  <a:ext uri="{FF2B5EF4-FFF2-40B4-BE49-F238E27FC236}">
                    <a16:creationId xmlns:a16="http://schemas.microsoft.com/office/drawing/2014/main" id="{F813A30B-B2C7-1FEE-2E3B-8E5E4F5116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0763" y="3990975"/>
                <a:ext cx="193675" cy="95250"/>
              </a:xfrm>
              <a:custGeom>
                <a:avLst/>
                <a:gdLst>
                  <a:gd name="T0" fmla="*/ 122 w 122"/>
                  <a:gd name="T1" fmla="*/ 0 h 60"/>
                  <a:gd name="T2" fmla="*/ 0 w 122"/>
                  <a:gd name="T3" fmla="*/ 0 h 60"/>
                  <a:gd name="T4" fmla="*/ 0 w 122"/>
                  <a:gd name="T5" fmla="*/ 60 h 60"/>
                  <a:gd name="T6" fmla="*/ 122 w 122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2" h="60">
                    <a:moveTo>
                      <a:pt x="122" y="0"/>
                    </a:moveTo>
                    <a:lnTo>
                      <a:pt x="0" y="0"/>
                    </a:lnTo>
                    <a:lnTo>
                      <a:pt x="0" y="60"/>
                    </a:lnTo>
                    <a:lnTo>
                      <a:pt x="12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64" name="Freeform 93">
                <a:extLst>
                  <a:ext uri="{FF2B5EF4-FFF2-40B4-BE49-F238E27FC236}">
                    <a16:creationId xmlns:a16="http://schemas.microsoft.com/office/drawing/2014/main" id="{8706B33F-28A2-242D-F5FB-6608489D85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0763" y="3244850"/>
                <a:ext cx="193675" cy="746125"/>
              </a:xfrm>
              <a:custGeom>
                <a:avLst/>
                <a:gdLst>
                  <a:gd name="T0" fmla="*/ 122 w 122"/>
                  <a:gd name="T1" fmla="*/ 0 h 470"/>
                  <a:gd name="T2" fmla="*/ 122 w 122"/>
                  <a:gd name="T3" fmla="*/ 0 h 470"/>
                  <a:gd name="T4" fmla="*/ 0 w 122"/>
                  <a:gd name="T5" fmla="*/ 60 h 470"/>
                  <a:gd name="T6" fmla="*/ 0 w 122"/>
                  <a:gd name="T7" fmla="*/ 470 h 470"/>
                  <a:gd name="T8" fmla="*/ 122 w 122"/>
                  <a:gd name="T9" fmla="*/ 470 h 470"/>
                  <a:gd name="T10" fmla="*/ 122 w 122"/>
                  <a:gd name="T11" fmla="*/ 0 h 4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2" h="470">
                    <a:moveTo>
                      <a:pt x="122" y="0"/>
                    </a:moveTo>
                    <a:lnTo>
                      <a:pt x="122" y="0"/>
                    </a:lnTo>
                    <a:lnTo>
                      <a:pt x="0" y="60"/>
                    </a:lnTo>
                    <a:lnTo>
                      <a:pt x="0" y="470"/>
                    </a:lnTo>
                    <a:lnTo>
                      <a:pt x="122" y="470"/>
                    </a:lnTo>
                    <a:lnTo>
                      <a:pt x="12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65" name="Freeform 95">
                <a:extLst>
                  <a:ext uri="{FF2B5EF4-FFF2-40B4-BE49-F238E27FC236}">
                    <a16:creationId xmlns:a16="http://schemas.microsoft.com/office/drawing/2014/main" id="{2B63F617-ED20-4B5F-0D86-B9EC15E6BC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0763" y="3149600"/>
                <a:ext cx="193675" cy="190500"/>
              </a:xfrm>
              <a:custGeom>
                <a:avLst/>
                <a:gdLst>
                  <a:gd name="T0" fmla="*/ 0 w 122"/>
                  <a:gd name="T1" fmla="*/ 0 h 120"/>
                  <a:gd name="T2" fmla="*/ 0 w 122"/>
                  <a:gd name="T3" fmla="*/ 120 h 120"/>
                  <a:gd name="T4" fmla="*/ 122 w 122"/>
                  <a:gd name="T5" fmla="*/ 60 h 120"/>
                  <a:gd name="T6" fmla="*/ 0 w 122"/>
                  <a:gd name="T7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2" h="120">
                    <a:moveTo>
                      <a:pt x="0" y="0"/>
                    </a:moveTo>
                    <a:lnTo>
                      <a:pt x="0" y="120"/>
                    </a:lnTo>
                    <a:lnTo>
                      <a:pt x="122" y="6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  <p:sp>
            <p:nvSpPr>
              <p:cNvPr id="266" name="Freeform 269">
                <a:extLst>
                  <a:ext uri="{FF2B5EF4-FFF2-40B4-BE49-F238E27FC236}">
                    <a16:creationId xmlns:a16="http://schemas.microsoft.com/office/drawing/2014/main" id="{E1F935EB-6AF2-69D9-0B58-BA44A632AC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830731" y="2603280"/>
                <a:ext cx="193666" cy="1483200"/>
              </a:xfrm>
              <a:custGeom>
                <a:avLst/>
                <a:gdLst>
                  <a:gd name="T0" fmla="*/ 144 w 144"/>
                  <a:gd name="T1" fmla="*/ 0 h 1104"/>
                  <a:gd name="T2" fmla="*/ 0 w 144"/>
                  <a:gd name="T3" fmla="*/ 69 h 1104"/>
                  <a:gd name="T4" fmla="*/ 0 w 144"/>
                  <a:gd name="T5" fmla="*/ 1104 h 1104"/>
                  <a:gd name="T6" fmla="*/ 144 w 144"/>
                  <a:gd name="T7" fmla="*/ 1033 h 1104"/>
                  <a:gd name="T8" fmla="*/ 144 w 144"/>
                  <a:gd name="T9" fmla="*/ 0 h 1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1104">
                    <a:moveTo>
                      <a:pt x="144" y="0"/>
                    </a:moveTo>
                    <a:lnTo>
                      <a:pt x="0" y="69"/>
                    </a:lnTo>
                    <a:lnTo>
                      <a:pt x="0" y="1104"/>
                    </a:lnTo>
                    <a:lnTo>
                      <a:pt x="144" y="1033"/>
                    </a:lnTo>
                    <a:lnTo>
                      <a:pt x="144" y="0"/>
                    </a:lnTo>
                    <a:close/>
                  </a:path>
                </a:pathLst>
              </a:custGeom>
              <a:solidFill>
                <a:srgbClr val="000000">
                  <a:alpha val="1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  <a:latin typeface="Neo Sans Pro"/>
                </a:endParaRPr>
              </a:p>
            </p:txBody>
          </p:sp>
        </p:grpSp>
        <p:sp>
          <p:nvSpPr>
            <p:cNvPr id="267" name="CaixaDeTexto 266">
              <a:extLst>
                <a:ext uri="{FF2B5EF4-FFF2-40B4-BE49-F238E27FC236}">
                  <a16:creationId xmlns:a16="http://schemas.microsoft.com/office/drawing/2014/main" id="{25332AC5-C1F8-F41A-561E-2C1DBAA855BD}"/>
                </a:ext>
              </a:extLst>
            </p:cNvPr>
            <p:cNvSpPr txBox="1"/>
            <p:nvPr/>
          </p:nvSpPr>
          <p:spPr>
            <a:xfrm>
              <a:off x="7971159" y="2998807"/>
              <a:ext cx="111711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solidFill>
                    <a:srgbClr val="FC7225"/>
                  </a:solidFill>
                  <a:latin typeface="Neo Sans Pro"/>
                </a:rPr>
                <a:t>Ouvidoria</a:t>
              </a:r>
            </a:p>
          </p:txBody>
        </p:sp>
        <p:sp>
          <p:nvSpPr>
            <p:cNvPr id="268" name="CaixaDeTexto 267">
              <a:extLst>
                <a:ext uri="{FF2B5EF4-FFF2-40B4-BE49-F238E27FC236}">
                  <a16:creationId xmlns:a16="http://schemas.microsoft.com/office/drawing/2014/main" id="{596D4B41-6D34-DB79-C90D-CF6BB7DADCE7}"/>
                </a:ext>
              </a:extLst>
            </p:cNvPr>
            <p:cNvSpPr txBox="1"/>
            <p:nvPr/>
          </p:nvSpPr>
          <p:spPr>
            <a:xfrm>
              <a:off x="7971158" y="3352367"/>
              <a:ext cx="1176727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solidFill>
                    <a:srgbClr val="FC7225"/>
                  </a:solidFill>
                  <a:latin typeface="Neo Sans Pro"/>
                </a:rPr>
                <a:t>Procon</a:t>
              </a:r>
            </a:p>
          </p:txBody>
        </p:sp>
        <p:sp>
          <p:nvSpPr>
            <p:cNvPr id="269" name="CaixaDeTexto 268">
              <a:extLst>
                <a:ext uri="{FF2B5EF4-FFF2-40B4-BE49-F238E27FC236}">
                  <a16:creationId xmlns:a16="http://schemas.microsoft.com/office/drawing/2014/main" id="{64315A61-5B6C-CE49-A987-ACD4FDB1E724}"/>
                </a:ext>
              </a:extLst>
            </p:cNvPr>
            <p:cNvSpPr txBox="1"/>
            <p:nvPr/>
          </p:nvSpPr>
          <p:spPr>
            <a:xfrm>
              <a:off x="7977366" y="3721870"/>
              <a:ext cx="106103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solidFill>
                    <a:srgbClr val="FC7225"/>
                  </a:solidFill>
                  <a:latin typeface="Neo Sans Pro"/>
                </a:rPr>
                <a:t>Banco Central</a:t>
              </a:r>
            </a:p>
          </p:txBody>
        </p:sp>
        <p:sp>
          <p:nvSpPr>
            <p:cNvPr id="270" name="CaixaDeTexto 269">
              <a:extLst>
                <a:ext uri="{FF2B5EF4-FFF2-40B4-BE49-F238E27FC236}">
                  <a16:creationId xmlns:a16="http://schemas.microsoft.com/office/drawing/2014/main" id="{90C8BE05-F664-A725-D929-ADABF888D983}"/>
                </a:ext>
              </a:extLst>
            </p:cNvPr>
            <p:cNvSpPr txBox="1"/>
            <p:nvPr/>
          </p:nvSpPr>
          <p:spPr>
            <a:xfrm>
              <a:off x="10750764" y="2989150"/>
              <a:ext cx="74839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100" b="1" dirty="0">
                  <a:solidFill>
                    <a:srgbClr val="00356C"/>
                  </a:solidFill>
                  <a:latin typeface="Neo Sans Pro"/>
                </a:rPr>
                <a:t>80%</a:t>
              </a:r>
            </a:p>
          </p:txBody>
        </p:sp>
        <p:sp>
          <p:nvSpPr>
            <p:cNvPr id="271" name="CaixaDeTexto 270">
              <a:extLst>
                <a:ext uri="{FF2B5EF4-FFF2-40B4-BE49-F238E27FC236}">
                  <a16:creationId xmlns:a16="http://schemas.microsoft.com/office/drawing/2014/main" id="{B6E9B559-D251-EB02-3810-16A9BCB1A985}"/>
                </a:ext>
              </a:extLst>
            </p:cNvPr>
            <p:cNvSpPr txBox="1"/>
            <p:nvPr/>
          </p:nvSpPr>
          <p:spPr>
            <a:xfrm>
              <a:off x="10729010" y="3371887"/>
              <a:ext cx="770144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100" b="1" dirty="0">
                  <a:solidFill>
                    <a:srgbClr val="00356C"/>
                  </a:solidFill>
                  <a:latin typeface="Neo Sans Pro"/>
                </a:rPr>
                <a:t>17%</a:t>
              </a:r>
            </a:p>
          </p:txBody>
        </p:sp>
        <p:sp>
          <p:nvSpPr>
            <p:cNvPr id="272" name="CaixaDeTexto 271">
              <a:extLst>
                <a:ext uri="{FF2B5EF4-FFF2-40B4-BE49-F238E27FC236}">
                  <a16:creationId xmlns:a16="http://schemas.microsoft.com/office/drawing/2014/main" id="{6060F12B-B83C-9A2D-584A-9C3150171F4D}"/>
                </a:ext>
              </a:extLst>
            </p:cNvPr>
            <p:cNvSpPr txBox="1"/>
            <p:nvPr/>
          </p:nvSpPr>
          <p:spPr>
            <a:xfrm>
              <a:off x="10747175" y="3715178"/>
              <a:ext cx="770144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100" b="1" dirty="0">
                  <a:solidFill>
                    <a:srgbClr val="00356C"/>
                  </a:solidFill>
                  <a:latin typeface="Neo Sans Pro"/>
                </a:rPr>
                <a:t>3%</a:t>
              </a:r>
            </a:p>
          </p:txBody>
        </p:sp>
      </p:grp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21EAE46B-92A6-6AEB-5E82-8D1F38CC6774}"/>
              </a:ext>
            </a:extLst>
          </p:cNvPr>
          <p:cNvGrpSpPr/>
          <p:nvPr/>
        </p:nvGrpSpPr>
        <p:grpSpPr>
          <a:xfrm>
            <a:off x="-21365" y="3143135"/>
            <a:ext cx="3989590" cy="2081441"/>
            <a:chOff x="2656940" y="3138917"/>
            <a:chExt cx="3989590" cy="2081441"/>
          </a:xfrm>
        </p:grpSpPr>
        <p:sp>
          <p:nvSpPr>
            <p:cNvPr id="321" name="Forma Livre: Forma 320">
              <a:extLst>
                <a:ext uri="{FF2B5EF4-FFF2-40B4-BE49-F238E27FC236}">
                  <a16:creationId xmlns:a16="http://schemas.microsoft.com/office/drawing/2014/main" id="{CF2EF2CB-B5D9-34B4-5D2F-B85041848F20}"/>
                </a:ext>
              </a:extLst>
            </p:cNvPr>
            <p:cNvSpPr/>
            <p:nvPr/>
          </p:nvSpPr>
          <p:spPr>
            <a:xfrm rot="14115964">
              <a:off x="2855525" y="3217915"/>
              <a:ext cx="1858764" cy="1712298"/>
            </a:xfrm>
            <a:custGeom>
              <a:avLst/>
              <a:gdLst>
                <a:gd name="csX0" fmla="*/ 1724597 w 1858764"/>
                <a:gd name="csY0" fmla="*/ 1400343 h 1712298"/>
                <a:gd name="csX1" fmla="*/ 1655956 w 1858764"/>
                <a:gd name="csY1" fmla="*/ 1498239 h 1712298"/>
                <a:gd name="csX2" fmla="*/ 1410370 w 1858764"/>
                <a:gd name="csY2" fmla="*/ 1712298 h 1712298"/>
                <a:gd name="csX3" fmla="*/ 1339483 w 1858764"/>
                <a:gd name="csY3" fmla="*/ 1595960 h 1712298"/>
                <a:gd name="csX4" fmla="*/ 1669429 w 1858764"/>
                <a:gd name="csY4" fmla="*/ 640148 h 1712298"/>
                <a:gd name="csX5" fmla="*/ 786613 w 1858764"/>
                <a:gd name="csY5" fmla="*/ 149155 h 1712298"/>
                <a:gd name="csX6" fmla="*/ 136230 w 1858764"/>
                <a:gd name="csY6" fmla="*/ 922810 h 1712298"/>
                <a:gd name="csX7" fmla="*/ 0 w 1858764"/>
                <a:gd name="csY7" fmla="*/ 922810 h 1712298"/>
                <a:gd name="csX8" fmla="*/ 761900 w 1858764"/>
                <a:gd name="csY8" fmla="*/ 15185 h 1712298"/>
                <a:gd name="csX9" fmla="*/ 1796696 w 1858764"/>
                <a:gd name="csY9" fmla="*/ 591542 h 1712298"/>
                <a:gd name="csX10" fmla="*/ 1724597 w 1858764"/>
                <a:gd name="csY10" fmla="*/ 1400343 h 17122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858764" h="1712298">
                  <a:moveTo>
                    <a:pt x="1724597" y="1400343"/>
                  </a:moveTo>
                  <a:cubicBezTo>
                    <a:pt x="1703952" y="1434279"/>
                    <a:pt x="1681043" y="1466992"/>
                    <a:pt x="1655956" y="1498239"/>
                  </a:cubicBezTo>
                  <a:cubicBezTo>
                    <a:pt x="1589057" y="1581562"/>
                    <a:pt x="1506663" y="1654457"/>
                    <a:pt x="1410370" y="1712298"/>
                  </a:cubicBezTo>
                  <a:lnTo>
                    <a:pt x="1339483" y="1595960"/>
                  </a:lnTo>
                  <a:cubicBezTo>
                    <a:pt x="1668547" y="1398781"/>
                    <a:pt x="1807608" y="995944"/>
                    <a:pt x="1669429" y="640148"/>
                  </a:cubicBezTo>
                  <a:cubicBezTo>
                    <a:pt x="1532410" y="287335"/>
                    <a:pt x="1161638" y="81124"/>
                    <a:pt x="786613" y="149155"/>
                  </a:cubicBezTo>
                  <a:cubicBezTo>
                    <a:pt x="409892" y="217494"/>
                    <a:pt x="136229" y="543029"/>
                    <a:pt x="136230" y="922810"/>
                  </a:cubicBezTo>
                  <a:lnTo>
                    <a:pt x="0" y="922810"/>
                  </a:lnTo>
                  <a:cubicBezTo>
                    <a:pt x="-1" y="477321"/>
                    <a:pt x="320565" y="95441"/>
                    <a:pt x="761900" y="15185"/>
                  </a:cubicBezTo>
                  <a:cubicBezTo>
                    <a:pt x="1201543" y="-64766"/>
                    <a:pt x="1636234" y="177347"/>
                    <a:pt x="1796696" y="591542"/>
                  </a:cubicBezTo>
                  <a:cubicBezTo>
                    <a:pt x="1902758" y="865316"/>
                    <a:pt x="1869118" y="1162790"/>
                    <a:pt x="1724597" y="1400343"/>
                  </a:cubicBezTo>
                  <a:close/>
                </a:path>
              </a:pathLst>
            </a:custGeom>
            <a:solidFill>
              <a:srgbClr val="20319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>
                <a:solidFill>
                  <a:schemeClr val="tx1"/>
                </a:solidFill>
                <a:latin typeface="Neo Sans Pro"/>
              </a:endParaRPr>
            </a:p>
          </p:txBody>
        </p:sp>
        <p:sp>
          <p:nvSpPr>
            <p:cNvPr id="338" name="CaixaDeTexto 337">
              <a:extLst>
                <a:ext uri="{FF2B5EF4-FFF2-40B4-BE49-F238E27FC236}">
                  <a16:creationId xmlns:a16="http://schemas.microsoft.com/office/drawing/2014/main" id="{CB86F23C-D666-2987-7480-B22FC4FABC03}"/>
                </a:ext>
              </a:extLst>
            </p:cNvPr>
            <p:cNvSpPr txBox="1"/>
            <p:nvPr/>
          </p:nvSpPr>
          <p:spPr>
            <a:xfrm>
              <a:off x="5082402" y="4789471"/>
              <a:ext cx="1549044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100" b="1" dirty="0">
                  <a:solidFill>
                    <a:srgbClr val="00356C"/>
                  </a:solidFill>
                  <a:latin typeface="Neo Sans Pro"/>
                </a:rPr>
                <a:t>~71% de retenção por autosserviços</a:t>
              </a:r>
            </a:p>
          </p:txBody>
        </p:sp>
        <p:grpSp>
          <p:nvGrpSpPr>
            <p:cNvPr id="4" name="Agrupar 3">
              <a:extLst>
                <a:ext uri="{FF2B5EF4-FFF2-40B4-BE49-F238E27FC236}">
                  <a16:creationId xmlns:a16="http://schemas.microsoft.com/office/drawing/2014/main" id="{163D0988-7C1F-F003-C525-F1982C64C2FA}"/>
                </a:ext>
              </a:extLst>
            </p:cNvPr>
            <p:cNvGrpSpPr/>
            <p:nvPr/>
          </p:nvGrpSpPr>
          <p:grpSpPr>
            <a:xfrm>
              <a:off x="2656940" y="3138917"/>
              <a:ext cx="3989590" cy="1697174"/>
              <a:chOff x="2650590" y="2820698"/>
              <a:chExt cx="3989590" cy="1697174"/>
            </a:xfrm>
          </p:grpSpPr>
          <p:sp>
            <p:nvSpPr>
              <p:cNvPr id="319" name="Forma Livre: Forma 318">
                <a:extLst>
                  <a:ext uri="{FF2B5EF4-FFF2-40B4-BE49-F238E27FC236}">
                    <a16:creationId xmlns:a16="http://schemas.microsoft.com/office/drawing/2014/main" id="{B9585B24-7586-1B69-0054-1CA114CEF842}"/>
                  </a:ext>
                </a:extLst>
              </p:cNvPr>
              <p:cNvSpPr/>
              <p:nvPr/>
            </p:nvSpPr>
            <p:spPr>
              <a:xfrm rot="14115964">
                <a:off x="3181830" y="2729829"/>
                <a:ext cx="800014" cy="1412371"/>
              </a:xfrm>
              <a:custGeom>
                <a:avLst/>
                <a:gdLst>
                  <a:gd name="csX0" fmla="*/ 577105 w 672929"/>
                  <a:gd name="csY0" fmla="*/ 967549 h 1185354"/>
                  <a:gd name="csX1" fmla="*/ 348133 w 672929"/>
                  <a:gd name="csY1" fmla="*/ 1185354 h 1185354"/>
                  <a:gd name="csX2" fmla="*/ 297122 w 672929"/>
                  <a:gd name="csY2" fmla="*/ 1089162 h 1185354"/>
                  <a:gd name="csX3" fmla="*/ 544048 w 672929"/>
                  <a:gd name="csY3" fmla="*/ 486127 h 1185354"/>
                  <a:gd name="csX4" fmla="*/ 9314 w 672929"/>
                  <a:gd name="csY4" fmla="*/ 110890 h 1185354"/>
                  <a:gd name="csX5" fmla="*/ 0 w 672929"/>
                  <a:gd name="csY5" fmla="*/ 2420 h 1185354"/>
                  <a:gd name="csX6" fmla="*/ 648480 w 672929"/>
                  <a:gd name="csY6" fmla="*/ 455348 h 1185354"/>
                  <a:gd name="csX7" fmla="*/ 577105 w 672929"/>
                  <a:gd name="csY7" fmla="*/ 967549 h 118535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672929" h="1185354">
                    <a:moveTo>
                      <a:pt x="577105" y="967549"/>
                    </a:moveTo>
                    <a:cubicBezTo>
                      <a:pt x="521858" y="1056668"/>
                      <a:pt x="444219" y="1132466"/>
                      <a:pt x="348133" y="1185354"/>
                    </a:cubicBezTo>
                    <a:lnTo>
                      <a:pt x="297122" y="1089162"/>
                    </a:lnTo>
                    <a:cubicBezTo>
                      <a:pt x="507639" y="972372"/>
                      <a:pt x="610362" y="721505"/>
                      <a:pt x="544048" y="486127"/>
                    </a:cubicBezTo>
                    <a:cubicBezTo>
                      <a:pt x="476490" y="246335"/>
                      <a:pt x="252362" y="89058"/>
                      <a:pt x="9314" y="110890"/>
                    </a:cubicBezTo>
                    <a:lnTo>
                      <a:pt x="0" y="2420"/>
                    </a:lnTo>
                    <a:cubicBezTo>
                      <a:pt x="294612" y="-23837"/>
                      <a:pt x="566294" y="165918"/>
                      <a:pt x="648480" y="455348"/>
                    </a:cubicBezTo>
                    <a:cubicBezTo>
                      <a:pt x="699064" y="633487"/>
                      <a:pt x="669184" y="819019"/>
                      <a:pt x="577105" y="967549"/>
                    </a:cubicBezTo>
                    <a:close/>
                  </a:path>
                </a:pathLst>
              </a:custGeom>
              <a:solidFill>
                <a:srgbClr val="FC722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pt-BR" sz="2400">
                  <a:solidFill>
                    <a:schemeClr val="tx1"/>
                  </a:solidFill>
                  <a:latin typeface="Neo Sans Pro"/>
                </a:endParaRPr>
              </a:p>
            </p:txBody>
          </p:sp>
          <p:sp>
            <p:nvSpPr>
              <p:cNvPr id="318" name="Forma Livre: Forma 317">
                <a:extLst>
                  <a:ext uri="{FF2B5EF4-FFF2-40B4-BE49-F238E27FC236}">
                    <a16:creationId xmlns:a16="http://schemas.microsoft.com/office/drawing/2014/main" id="{711BAC96-4070-165F-FFA0-0AC4D96033F7}"/>
                  </a:ext>
                </a:extLst>
              </p:cNvPr>
              <p:cNvSpPr/>
              <p:nvPr/>
            </p:nvSpPr>
            <p:spPr>
              <a:xfrm rot="14211282">
                <a:off x="3493902" y="2884686"/>
                <a:ext cx="375059" cy="838721"/>
              </a:xfrm>
              <a:custGeom>
                <a:avLst/>
                <a:gdLst>
                  <a:gd name="csX0" fmla="*/ 219334 w 320357"/>
                  <a:gd name="csY0" fmla="*/ 548440 h 681755"/>
                  <a:gd name="csX1" fmla="*/ 67158 w 320357"/>
                  <a:gd name="csY1" fmla="*/ 681755 h 681755"/>
                  <a:gd name="csX2" fmla="*/ 0 w 320357"/>
                  <a:gd name="csY2" fmla="*/ 599034 h 681755"/>
                  <a:gd name="csX3" fmla="*/ 152176 w 320357"/>
                  <a:gd name="csY3" fmla="*/ 38383 h 681755"/>
                  <a:gd name="csX4" fmla="*/ 251538 w 320357"/>
                  <a:gd name="csY4" fmla="*/ 0 h 681755"/>
                  <a:gd name="csX5" fmla="*/ 219334 w 320357"/>
                  <a:gd name="csY5" fmla="*/ 548440 h 6817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320357" h="681755">
                    <a:moveTo>
                      <a:pt x="219334" y="548440"/>
                    </a:moveTo>
                    <a:cubicBezTo>
                      <a:pt x="179627" y="599842"/>
                      <a:pt x="128645" y="645230"/>
                      <a:pt x="67158" y="681755"/>
                    </a:cubicBezTo>
                    <a:lnTo>
                      <a:pt x="0" y="599034"/>
                    </a:lnTo>
                    <a:cubicBezTo>
                      <a:pt x="211376" y="482503"/>
                      <a:pt x="276312" y="243272"/>
                      <a:pt x="152176" y="38383"/>
                    </a:cubicBezTo>
                    <a:lnTo>
                      <a:pt x="251538" y="0"/>
                    </a:lnTo>
                    <a:cubicBezTo>
                      <a:pt x="356106" y="185839"/>
                      <a:pt x="338456" y="394225"/>
                      <a:pt x="219334" y="548440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pt-BR" sz="2400">
                  <a:solidFill>
                    <a:schemeClr val="tx1"/>
                  </a:solidFill>
                  <a:latin typeface="Neo Sans Pro"/>
                </a:endParaRPr>
              </a:p>
            </p:txBody>
          </p:sp>
          <p:sp>
            <p:nvSpPr>
              <p:cNvPr id="329" name="CaixaDeTexto 328">
                <a:extLst>
                  <a:ext uri="{FF2B5EF4-FFF2-40B4-BE49-F238E27FC236}">
                    <a16:creationId xmlns:a16="http://schemas.microsoft.com/office/drawing/2014/main" id="{BE225FD4-2A9B-4016-554A-F8CA90E03DCE}"/>
                  </a:ext>
                </a:extLst>
              </p:cNvPr>
              <p:cNvSpPr txBox="1"/>
              <p:nvPr/>
            </p:nvSpPr>
            <p:spPr>
              <a:xfrm>
                <a:off x="3142054" y="4052364"/>
                <a:ext cx="748390" cy="2308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sz="900" b="1" dirty="0">
                    <a:solidFill>
                      <a:srgbClr val="FC7225"/>
                    </a:solidFill>
                    <a:latin typeface="Neo Sans Pro"/>
                  </a:rPr>
                  <a:t>204.285</a:t>
                </a:r>
              </a:p>
            </p:txBody>
          </p:sp>
          <p:sp>
            <p:nvSpPr>
              <p:cNvPr id="331" name="CaixaDeTexto 330">
                <a:extLst>
                  <a:ext uri="{FF2B5EF4-FFF2-40B4-BE49-F238E27FC236}">
                    <a16:creationId xmlns:a16="http://schemas.microsoft.com/office/drawing/2014/main" id="{845F0D03-BF92-4077-6F34-18D291CE7AAE}"/>
                  </a:ext>
                </a:extLst>
              </p:cNvPr>
              <p:cNvSpPr txBox="1"/>
              <p:nvPr/>
            </p:nvSpPr>
            <p:spPr>
              <a:xfrm>
                <a:off x="4076452" y="2820698"/>
                <a:ext cx="1814506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sz="1000" b="1" dirty="0">
                    <a:solidFill>
                      <a:srgbClr val="203190"/>
                    </a:solidFill>
                    <a:latin typeface="Neo Sans Pro"/>
                  </a:rPr>
                  <a:t>Contatos gerais (Voz e digital)</a:t>
                </a:r>
              </a:p>
            </p:txBody>
          </p:sp>
          <p:sp>
            <p:nvSpPr>
              <p:cNvPr id="333" name="CaixaDeTexto 332">
                <a:extLst>
                  <a:ext uri="{FF2B5EF4-FFF2-40B4-BE49-F238E27FC236}">
                    <a16:creationId xmlns:a16="http://schemas.microsoft.com/office/drawing/2014/main" id="{1D385447-616C-2EF6-AA0C-5E8CA9A716EB}"/>
                  </a:ext>
                </a:extLst>
              </p:cNvPr>
              <p:cNvSpPr txBox="1"/>
              <p:nvPr/>
            </p:nvSpPr>
            <p:spPr>
              <a:xfrm>
                <a:off x="3926695" y="2970903"/>
                <a:ext cx="2333752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sz="1000" b="1" dirty="0">
                    <a:solidFill>
                      <a:srgbClr val="FC7225"/>
                    </a:solidFill>
                    <a:latin typeface="Neo Sans Pro"/>
                  </a:rPr>
                  <a:t>Transbordo atendimento humano</a:t>
                </a:r>
              </a:p>
            </p:txBody>
          </p:sp>
          <p:sp>
            <p:nvSpPr>
              <p:cNvPr id="334" name="CaixaDeTexto 333">
                <a:extLst>
                  <a:ext uri="{FF2B5EF4-FFF2-40B4-BE49-F238E27FC236}">
                    <a16:creationId xmlns:a16="http://schemas.microsoft.com/office/drawing/2014/main" id="{CB2E169E-57DA-590B-0490-0C7A5E365DCF}"/>
                  </a:ext>
                </a:extLst>
              </p:cNvPr>
              <p:cNvSpPr txBox="1"/>
              <p:nvPr/>
            </p:nvSpPr>
            <p:spPr>
              <a:xfrm>
                <a:off x="3813417" y="3136836"/>
                <a:ext cx="2095567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sz="1000" b="1" dirty="0">
                    <a:solidFill>
                      <a:srgbClr val="3F3F3F"/>
                    </a:solidFill>
                    <a:latin typeface="Neo Sans Pro"/>
                  </a:rPr>
                  <a:t>Atendimentos Ouvidoria</a:t>
                </a:r>
              </a:p>
            </p:txBody>
          </p:sp>
          <p:sp>
            <p:nvSpPr>
              <p:cNvPr id="336" name="CaixaDeTexto 335">
                <a:extLst>
                  <a:ext uri="{FF2B5EF4-FFF2-40B4-BE49-F238E27FC236}">
                    <a16:creationId xmlns:a16="http://schemas.microsoft.com/office/drawing/2014/main" id="{562F1895-45F4-4B88-D36F-2C7EB0A5E59E}"/>
                  </a:ext>
                </a:extLst>
              </p:cNvPr>
              <p:cNvSpPr txBox="1"/>
              <p:nvPr/>
            </p:nvSpPr>
            <p:spPr>
              <a:xfrm>
                <a:off x="2650590" y="3481484"/>
                <a:ext cx="1433297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sz="1000" b="1" dirty="0">
                    <a:solidFill>
                      <a:srgbClr val="404040"/>
                    </a:solidFill>
                    <a:latin typeface="Neo Sans Pro"/>
                  </a:rPr>
                  <a:t>912</a:t>
                </a:r>
              </a:p>
            </p:txBody>
          </p:sp>
          <p:sp>
            <p:nvSpPr>
              <p:cNvPr id="339" name="CaixaDeTexto 338">
                <a:extLst>
                  <a:ext uri="{FF2B5EF4-FFF2-40B4-BE49-F238E27FC236}">
                    <a16:creationId xmlns:a16="http://schemas.microsoft.com/office/drawing/2014/main" id="{F19A5149-07F4-2107-C44B-B61C062F692E}"/>
                  </a:ext>
                </a:extLst>
              </p:cNvPr>
              <p:cNvSpPr txBox="1"/>
              <p:nvPr/>
            </p:nvSpPr>
            <p:spPr>
              <a:xfrm>
                <a:off x="4167484" y="4287040"/>
                <a:ext cx="748390" cy="2308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sz="900" b="1" dirty="0">
                    <a:solidFill>
                      <a:srgbClr val="203190"/>
                    </a:solidFill>
                    <a:latin typeface="Neo Sans Pro"/>
                  </a:rPr>
                  <a:t>725.331</a:t>
                </a:r>
              </a:p>
            </p:txBody>
          </p:sp>
          <p:sp>
            <p:nvSpPr>
              <p:cNvPr id="340" name="CaixaDeTexto 339">
                <a:extLst>
                  <a:ext uri="{FF2B5EF4-FFF2-40B4-BE49-F238E27FC236}">
                    <a16:creationId xmlns:a16="http://schemas.microsoft.com/office/drawing/2014/main" id="{CA88E5B1-A6FD-243D-E25C-C5CB52448BF5}"/>
                  </a:ext>
                </a:extLst>
              </p:cNvPr>
              <p:cNvSpPr txBox="1"/>
              <p:nvPr/>
            </p:nvSpPr>
            <p:spPr>
              <a:xfrm>
                <a:off x="5091136" y="3524067"/>
                <a:ext cx="1549044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t-BR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Neo Sans Pro"/>
                  </a:rPr>
                  <a:t>Apenas 0,45% do 1º atendimento, transbordam para a Ouvidoria</a:t>
                </a:r>
              </a:p>
            </p:txBody>
          </p:sp>
        </p:grpSp>
      </p:grpSp>
      <p:grpSp>
        <p:nvGrpSpPr>
          <p:cNvPr id="5" name="Agrupar 4">
            <a:extLst>
              <a:ext uri="{FF2B5EF4-FFF2-40B4-BE49-F238E27FC236}">
                <a16:creationId xmlns:a16="http://schemas.microsoft.com/office/drawing/2014/main" id="{91C3F01B-4E52-BF75-1087-BBC4D3C9E413}"/>
              </a:ext>
            </a:extLst>
          </p:cNvPr>
          <p:cNvGrpSpPr/>
          <p:nvPr/>
        </p:nvGrpSpPr>
        <p:grpSpPr>
          <a:xfrm>
            <a:off x="10159859" y="3245846"/>
            <a:ext cx="1615082" cy="1576463"/>
            <a:chOff x="10179587" y="3461289"/>
            <a:chExt cx="1615082" cy="1576463"/>
          </a:xfrm>
        </p:grpSpPr>
        <p:sp>
          <p:nvSpPr>
            <p:cNvPr id="286" name="CaixaDeTexto 285">
              <a:extLst>
                <a:ext uri="{FF2B5EF4-FFF2-40B4-BE49-F238E27FC236}">
                  <a16:creationId xmlns:a16="http://schemas.microsoft.com/office/drawing/2014/main" id="{E467F19C-EBD1-33BA-3236-ED2F32775F8B}"/>
                </a:ext>
              </a:extLst>
            </p:cNvPr>
            <p:cNvSpPr txBox="1"/>
            <p:nvPr/>
          </p:nvSpPr>
          <p:spPr>
            <a:xfrm>
              <a:off x="10197752" y="3702910"/>
              <a:ext cx="1570806" cy="123110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pt-BR" sz="1400" dirty="0">
                  <a:solidFill>
                    <a:srgbClr val="203190"/>
                  </a:solidFill>
                  <a:latin typeface="Neo Sans Pro"/>
                </a:rPr>
                <a:t>Menos de 0,01% de </a:t>
              </a:r>
              <a:r>
                <a:rPr lang="pt-BR" sz="1600" b="1" dirty="0">
                  <a:solidFill>
                    <a:srgbClr val="203190"/>
                  </a:solidFill>
                  <a:latin typeface="Neo Sans Pro"/>
                </a:rPr>
                <a:t>clientes com contas ativas</a:t>
              </a:r>
              <a:r>
                <a:rPr lang="pt-BR" sz="1400" dirty="0">
                  <a:solidFill>
                    <a:srgbClr val="203190"/>
                  </a:solidFill>
                  <a:latin typeface="Neo Sans Pro"/>
                </a:rPr>
                <a:t>, acionam a nossa Ouvidoria.</a:t>
              </a:r>
            </a:p>
          </p:txBody>
        </p:sp>
        <p:sp>
          <p:nvSpPr>
            <p:cNvPr id="2" name="Elipse 1">
              <a:extLst>
                <a:ext uri="{FF2B5EF4-FFF2-40B4-BE49-F238E27FC236}">
                  <a16:creationId xmlns:a16="http://schemas.microsoft.com/office/drawing/2014/main" id="{D839C05F-1442-688A-8C50-E46A71D4FC2B}"/>
                </a:ext>
              </a:extLst>
            </p:cNvPr>
            <p:cNvSpPr/>
            <p:nvPr/>
          </p:nvSpPr>
          <p:spPr>
            <a:xfrm>
              <a:off x="10179587" y="3461289"/>
              <a:ext cx="1615082" cy="1576463"/>
            </a:xfrm>
            <a:prstGeom prst="ellipse">
              <a:avLst/>
            </a:prstGeom>
            <a:noFill/>
            <a:ln w="12700">
              <a:solidFill>
                <a:srgbClr val="FC722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rgbClr val="FC7225"/>
                </a:solidFill>
              </a:endParaRPr>
            </a:p>
          </p:txBody>
        </p:sp>
      </p:grp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7A8CFAA2-94B4-7689-2A61-8B5A7650A3BE}"/>
              </a:ext>
            </a:extLst>
          </p:cNvPr>
          <p:cNvSpPr/>
          <p:nvPr/>
        </p:nvSpPr>
        <p:spPr>
          <a:xfrm>
            <a:off x="211873" y="1309960"/>
            <a:ext cx="4385435" cy="1240262"/>
          </a:xfrm>
          <a:prstGeom prst="roundRect">
            <a:avLst>
              <a:gd name="adj" fmla="val 36250"/>
            </a:avLst>
          </a:prstGeom>
          <a:solidFill>
            <a:srgbClr val="FC72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Colocar o cliente no centro não é uma estratégia, e sim, a única forma sustentável de crescimento.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12B1B3F3-A6C9-DAA0-65F3-ADD9EB18E07D}"/>
              </a:ext>
            </a:extLst>
          </p:cNvPr>
          <p:cNvSpPr/>
          <p:nvPr/>
        </p:nvSpPr>
        <p:spPr>
          <a:xfrm>
            <a:off x="9154836" y="53749"/>
            <a:ext cx="2922210" cy="70788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4515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452D85-C5C7-5689-560C-4EF3B6785091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pdf_pages_relatorio_1/page-1.png">
            <a:extLst>
              <a:ext uri="{FF2B5EF4-FFF2-40B4-BE49-F238E27FC236}">
                <a16:creationId xmlns:a16="http://schemas.microsoft.com/office/drawing/2014/main" id="{A9A00F4C-C3D3-7DFD-C757-523D16E64E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D4E0FA5B-8047-B786-ACE3-729CD22BEF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7CE02EDA-96C1-043B-8C1F-62FBD395B37C}"/>
              </a:ext>
            </a:extLst>
          </p:cNvPr>
          <p:cNvSpPr/>
          <p:nvPr/>
        </p:nvSpPr>
        <p:spPr>
          <a:xfrm>
            <a:off x="3935558" y="2828835"/>
            <a:ext cx="451571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www.cartaotenda.com.br</a:t>
            </a:r>
          </a:p>
        </p:txBody>
      </p:sp>
    </p:spTree>
    <p:extLst>
      <p:ext uri="{BB962C8B-B14F-4D97-AF65-F5344CB8AC3E}">
        <p14:creationId xmlns:p14="http://schemas.microsoft.com/office/powerpoint/2010/main" val="24710602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4498</TotalTime>
  <Words>370</Words>
  <Application>Microsoft Office PowerPoint</Application>
  <PresentationFormat>Widescreen</PresentationFormat>
  <Paragraphs>45</Paragraphs>
  <Slides>8</Slides>
  <Notes>7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8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Neo Sans Pro</vt:lpstr>
      <vt:lpstr>Tema do Office</vt:lpstr>
      <vt:lpstr>Office Theme</vt:lpstr>
      <vt:lpstr>1_Office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Anderson Luiz Faustino</dc:creator>
  <cp:lastModifiedBy>Cristina Adnicia Pereira</cp:lastModifiedBy>
  <cp:revision>39</cp:revision>
  <dcterms:created xsi:type="dcterms:W3CDTF">2026-03-29T19:59:02Z</dcterms:created>
  <dcterms:modified xsi:type="dcterms:W3CDTF">2026-09-25T18:32:29Z</dcterms:modified>
</cp:coreProperties>
</file>